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74" r:id="rId4"/>
    <p:sldId id="413" r:id="rId5"/>
    <p:sldId id="267" r:id="rId6"/>
    <p:sldId id="284" r:id="rId7"/>
    <p:sldId id="266" r:id="rId8"/>
    <p:sldId id="308" r:id="rId9"/>
    <p:sldId id="377" r:id="rId10"/>
    <p:sldId id="309" r:id="rId11"/>
    <p:sldId id="310" r:id="rId12"/>
    <p:sldId id="311" r:id="rId13"/>
    <p:sldId id="312" r:id="rId14"/>
    <p:sldId id="313" r:id="rId15"/>
    <p:sldId id="285" r:id="rId16"/>
    <p:sldId id="314" r:id="rId17"/>
    <p:sldId id="315" r:id="rId18"/>
    <p:sldId id="378" r:id="rId19"/>
    <p:sldId id="317" r:id="rId20"/>
    <p:sldId id="335" r:id="rId21"/>
    <p:sldId id="336" r:id="rId22"/>
    <p:sldId id="338" r:id="rId23"/>
    <p:sldId id="337" r:id="rId24"/>
    <p:sldId id="454" r:id="rId25"/>
    <p:sldId id="455" r:id="rId26"/>
    <p:sldId id="456" r:id="rId27"/>
    <p:sldId id="316" r:id="rId28"/>
    <p:sldId id="339" r:id="rId29"/>
    <p:sldId id="341" r:id="rId30"/>
    <p:sldId id="342" r:id="rId31"/>
    <p:sldId id="343" r:id="rId32"/>
    <p:sldId id="457" r:id="rId33"/>
    <p:sldId id="458" r:id="rId34"/>
    <p:sldId id="344" r:id="rId35"/>
    <p:sldId id="286" r:id="rId36"/>
    <p:sldId id="363" r:id="rId37"/>
    <p:sldId id="364" r:id="rId38"/>
    <p:sldId id="459" r:id="rId39"/>
    <p:sldId id="365" r:id="rId40"/>
    <p:sldId id="366" r:id="rId41"/>
    <p:sldId id="370" r:id="rId42"/>
    <p:sldId id="367" r:id="rId43"/>
    <p:sldId id="287" r:id="rId44"/>
    <p:sldId id="369" r:id="rId45"/>
    <p:sldId id="368" r:id="rId46"/>
    <p:sldId id="460" r:id="rId47"/>
    <p:sldId id="371" r:id="rId48"/>
    <p:sldId id="372" r:id="rId49"/>
    <p:sldId id="373" r:id="rId50"/>
    <p:sldId id="374" r:id="rId51"/>
    <p:sldId id="375" r:id="rId5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7264"/>
    <a:srgbClr val="F8D35E"/>
    <a:srgbClr val="84CBC5"/>
    <a:srgbClr val="29B9A6"/>
    <a:srgbClr val="144C74"/>
    <a:srgbClr val="1B6AA3"/>
    <a:srgbClr val="FFC20F"/>
    <a:srgbClr val="14507A"/>
    <a:srgbClr val="45B2A8"/>
    <a:srgbClr val="0089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84E427A-3D55-4303-BF80-6455036E1DE7}" styleName="主题样式 1 - 强调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775DCB02-9BB8-47FD-8907-85C794F793BA}" styleName="主题样式 1 - 强调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012" autoAdjust="0"/>
    <p:restoredTop sz="94660"/>
  </p:normalViewPr>
  <p:slideViewPr>
    <p:cSldViewPr snapToGrid="0">
      <p:cViewPr>
        <p:scale>
          <a:sx n="75" d="100"/>
          <a:sy n="75" d="100"/>
        </p:scale>
        <p:origin x="-2178" y="-804"/>
      </p:cViewPr>
      <p:guideLst>
        <p:guide orient="horz" pos="2156"/>
        <p:guide pos="379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5" Type="http://schemas.openxmlformats.org/officeDocument/2006/relationships/tableStyles" Target="tableStyles.xml"/><Relationship Id="rId54" Type="http://schemas.openxmlformats.org/officeDocument/2006/relationships/viewProps" Target="viewProps.xml"/><Relationship Id="rId53" Type="http://schemas.openxmlformats.org/officeDocument/2006/relationships/presProps" Target="presProps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sh dir="u"/>
      </p:transition>
    </mc:Choice>
    <mc:Fallback>
      <p:transition spd="med"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sh dir="u"/>
      </p:transition>
    </mc:Choice>
    <mc:Fallback>
      <p:transition spd="med"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sh dir="u"/>
      </p:transition>
    </mc:Choice>
    <mc:Fallback>
      <p:transition spd="med"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sh dir="u"/>
      </p:transition>
    </mc:Choice>
    <mc:Fallback>
      <p:transition spd="med"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sh dir="u"/>
      </p:transition>
    </mc:Choice>
    <mc:Fallback>
      <p:transition spd="med"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sh dir="u"/>
      </p:transition>
    </mc:Choice>
    <mc:Fallback>
      <p:transition spd="med"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sh dir="u"/>
      </p:transition>
    </mc:Choice>
    <mc:Fallback>
      <p:transition spd="med"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sh dir="u"/>
      </p:transition>
    </mc:Choice>
    <mc:Fallback>
      <p:transition spd="med"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sh dir="u"/>
      </p:transition>
    </mc:Choice>
    <mc:Fallback>
      <p:transition spd="med"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sh dir="u"/>
      </p:transition>
    </mc:Choice>
    <mc:Fallback>
      <p:transition spd="med"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sh dir="u"/>
      </p:transition>
    </mc:Choice>
    <mc:Fallback>
      <p:transition spd="med"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63DD89-DA72-4956-8961-85B6562EBF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4C8F1E-C324-4ECD-9D66-17513A2AE6B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med" p14:dur="750">
        <p:push dir="u"/>
      </p:transition>
    </mc:Choice>
    <mc:Fallback>
      <p:transition spd="med">
        <p:push dir="u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4.png"/><Relationship Id="rId3" Type="http://schemas.openxmlformats.org/officeDocument/2006/relationships/image" Target="../media/image26.jpeg"/><Relationship Id="rId2" Type="http://schemas.openxmlformats.org/officeDocument/2006/relationships/image" Target="../media/image1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7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9.jpe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0.jpe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5.png"/><Relationship Id="rId1" Type="http://schemas.openxmlformats.org/officeDocument/2006/relationships/image" Target="../media/image3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7.jpeg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7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2.jpeg"/><Relationship Id="rId1" Type="http://schemas.openxmlformats.org/officeDocument/2006/relationships/image" Target="../media/image41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3.png"/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9.png"/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6.png"/></Relationships>
</file>

<file path=ppt/slides/_rels/slide4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3.png"/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4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7.jpeg"/><Relationship Id="rId3" Type="http://schemas.openxmlformats.org/officeDocument/2006/relationships/image" Target="../media/image56.jpeg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8.png"/></Relationships>
</file>

<file path=ppt/slides/_rels/slide4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1.png"/><Relationship Id="rId2" Type="http://schemas.openxmlformats.org/officeDocument/2006/relationships/image" Target="../media/image60.jpeg"/><Relationship Id="rId1" Type="http://schemas.openxmlformats.org/officeDocument/2006/relationships/image" Target="../media/image59.jpeg"/></Relationships>
</file>

<file path=ppt/slides/_rels/slide4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image" Target="../media/image6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11428" b="8730"/>
          <a:stretch>
            <a:fillRect/>
          </a:stretch>
        </p:blipFill>
        <p:spPr>
          <a:xfrm>
            <a:off x="1792605" y="2807970"/>
            <a:ext cx="3502025" cy="1242060"/>
          </a:xfrm>
          <a:prstGeom prst="rect">
            <a:avLst/>
          </a:prstGeom>
        </p:spPr>
      </p:pic>
      <p:sp>
        <p:nvSpPr>
          <p:cNvPr id="20" name="等腰三角形 19"/>
          <p:cNvSpPr/>
          <p:nvPr/>
        </p:nvSpPr>
        <p:spPr>
          <a:xfrm rot="13945919">
            <a:off x="815775" y="3260253"/>
            <a:ext cx="391729" cy="337697"/>
          </a:xfrm>
          <a:prstGeom prst="triangle">
            <a:avLst/>
          </a:prstGeom>
          <a:solidFill>
            <a:srgbClr val="FFC2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C20F"/>
              </a:solidFill>
            </a:endParaRPr>
          </a:p>
        </p:txBody>
      </p:sp>
      <p:sp>
        <p:nvSpPr>
          <p:cNvPr id="21" name="等腰三角形 20"/>
          <p:cNvSpPr/>
          <p:nvPr/>
        </p:nvSpPr>
        <p:spPr>
          <a:xfrm rot="8598772">
            <a:off x="9009456" y="2865023"/>
            <a:ext cx="266912" cy="230096"/>
          </a:xfrm>
          <a:prstGeom prst="triangle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C20F"/>
              </a:solidFill>
            </a:endParaRPr>
          </a:p>
        </p:txBody>
      </p:sp>
      <p:sp>
        <p:nvSpPr>
          <p:cNvPr id="22" name="等腰三角形 21"/>
          <p:cNvSpPr/>
          <p:nvPr/>
        </p:nvSpPr>
        <p:spPr>
          <a:xfrm rot="8598772">
            <a:off x="10124839" y="3911878"/>
            <a:ext cx="266912" cy="230096"/>
          </a:xfrm>
          <a:prstGeom prst="triangle">
            <a:avLst/>
          </a:prstGeom>
          <a:solidFill>
            <a:srgbClr val="FFC2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C20F"/>
              </a:solidFill>
            </a:endParaRPr>
          </a:p>
        </p:txBody>
      </p:sp>
      <p:grpSp>
        <p:nvGrpSpPr>
          <p:cNvPr id="46" name="组合 45"/>
          <p:cNvGrpSpPr/>
          <p:nvPr/>
        </p:nvGrpSpPr>
        <p:grpSpPr>
          <a:xfrm rot="7938589">
            <a:off x="9932817" y="4575168"/>
            <a:ext cx="1368693" cy="1257291"/>
            <a:chOff x="1145739" y="762009"/>
            <a:chExt cx="1001675" cy="920146"/>
          </a:xfrm>
        </p:grpSpPr>
        <p:sp>
          <p:nvSpPr>
            <p:cNvPr id="48" name="等腰三角形 47"/>
            <p:cNvSpPr/>
            <p:nvPr/>
          </p:nvSpPr>
          <p:spPr>
            <a:xfrm rot="1020767">
              <a:off x="1286833" y="792672"/>
              <a:ext cx="860581" cy="741879"/>
            </a:xfrm>
            <a:prstGeom prst="triangle">
              <a:avLst/>
            </a:prstGeom>
            <a:noFill/>
            <a:ln>
              <a:solidFill>
                <a:srgbClr val="FFC20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 rot="18818926">
              <a:off x="1145739" y="1360786"/>
              <a:ext cx="84049" cy="84049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 rot="18818926">
              <a:off x="1787028" y="762009"/>
              <a:ext cx="84049" cy="84049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 rot="18818926">
              <a:off x="1971488" y="1598106"/>
              <a:ext cx="84049" cy="84049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 rot="13953573">
            <a:off x="4404134" y="2192919"/>
            <a:ext cx="848663" cy="779588"/>
            <a:chOff x="1145739" y="762009"/>
            <a:chExt cx="1001675" cy="920146"/>
          </a:xfrm>
        </p:grpSpPr>
        <p:sp>
          <p:nvSpPr>
            <p:cNvPr id="35" name="等腰三角形 34"/>
            <p:cNvSpPr/>
            <p:nvPr/>
          </p:nvSpPr>
          <p:spPr>
            <a:xfrm rot="1020767">
              <a:off x="1286833" y="792672"/>
              <a:ext cx="860581" cy="741879"/>
            </a:xfrm>
            <a:prstGeom prst="triangle">
              <a:avLst/>
            </a:prstGeom>
            <a:noFill/>
            <a:ln>
              <a:solidFill>
                <a:srgbClr val="FFC20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 rot="18818926">
              <a:off x="1145739" y="1360786"/>
              <a:ext cx="84049" cy="84049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 rot="18818926">
              <a:off x="1787028" y="762009"/>
              <a:ext cx="84049" cy="84049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 rot="18818926">
              <a:off x="1971488" y="1598106"/>
              <a:ext cx="84049" cy="84049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5507246" y="2435456"/>
            <a:ext cx="3309257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青骄第二课堂</a:t>
            </a:r>
            <a:endParaRPr lang="zh-CN" altLang="en-US" sz="4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687947" y="718805"/>
            <a:ext cx="3097450" cy="2152130"/>
            <a:chOff x="912737" y="565770"/>
            <a:chExt cx="3097450" cy="2152130"/>
          </a:xfrm>
        </p:grpSpPr>
        <p:sp>
          <p:nvSpPr>
            <p:cNvPr id="17" name="等腰三角形 16"/>
            <p:cNvSpPr/>
            <p:nvPr/>
          </p:nvSpPr>
          <p:spPr>
            <a:xfrm rot="18941696">
              <a:off x="2822785" y="2021207"/>
              <a:ext cx="266912" cy="230096"/>
            </a:xfrm>
            <a:prstGeom prst="triangle">
              <a:avLst/>
            </a:prstGeom>
            <a:solidFill>
              <a:srgbClr val="84CB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 rot="3678182">
              <a:off x="2802171" y="1181956"/>
              <a:ext cx="397226" cy="342435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 rot="9480000">
              <a:off x="3485946" y="2487804"/>
              <a:ext cx="266912" cy="230096"/>
            </a:xfrm>
            <a:prstGeom prst="triangle">
              <a:avLst/>
            </a:prstGeom>
            <a:solidFill>
              <a:srgbClr val="29B9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 rot="1020767">
              <a:off x="1218249" y="749218"/>
              <a:ext cx="945160" cy="814792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24" name="等腰三角形 23"/>
            <p:cNvSpPr/>
            <p:nvPr/>
          </p:nvSpPr>
          <p:spPr>
            <a:xfrm rot="1020767">
              <a:off x="1105528" y="607668"/>
              <a:ext cx="1175902" cy="1013706"/>
            </a:xfrm>
            <a:prstGeom prst="triangle">
              <a:avLst/>
            </a:prstGeom>
            <a:noFill/>
            <a:ln>
              <a:solidFill>
                <a:srgbClr val="FFC20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18818926">
              <a:off x="912737" y="1383941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 rot="18818926">
              <a:off x="1788997" y="565770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 rot="18818926">
              <a:off x="2041044" y="1708216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" name="组合 12"/>
            <p:cNvGrpSpPr/>
            <p:nvPr/>
          </p:nvGrpSpPr>
          <p:grpSpPr>
            <a:xfrm rot="8977127">
              <a:off x="3563479" y="1987179"/>
              <a:ext cx="446708" cy="334617"/>
              <a:chOff x="2822785" y="1265179"/>
              <a:chExt cx="930073" cy="696693"/>
            </a:xfrm>
          </p:grpSpPr>
          <p:sp>
            <p:nvSpPr>
              <p:cNvPr id="76" name="等腰三角形 75"/>
              <p:cNvSpPr/>
              <p:nvPr/>
            </p:nvSpPr>
            <p:spPr>
              <a:xfrm rot="18941696">
                <a:off x="2822785" y="1265179"/>
                <a:ext cx="266912" cy="230096"/>
              </a:xfrm>
              <a:prstGeom prst="triangle">
                <a:avLst/>
              </a:prstGeom>
              <a:solidFill>
                <a:srgbClr val="84CBC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  <p:sp>
            <p:nvSpPr>
              <p:cNvPr id="78" name="等腰三角形 77"/>
              <p:cNvSpPr/>
              <p:nvPr/>
            </p:nvSpPr>
            <p:spPr>
              <a:xfrm rot="9480000">
                <a:off x="3485946" y="1731776"/>
                <a:ext cx="266912" cy="230096"/>
              </a:xfrm>
              <a:prstGeom prst="triangle">
                <a:avLst/>
              </a:prstGeom>
              <a:solidFill>
                <a:srgbClr val="29B9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</p:grpSp>
      </p:grpSp>
      <p:sp>
        <p:nvSpPr>
          <p:cNvPr id="11" name="文本框 10"/>
          <p:cNvSpPr txBox="1"/>
          <p:nvPr/>
        </p:nvSpPr>
        <p:spPr>
          <a:xfrm>
            <a:off x="5563036" y="3343308"/>
            <a:ext cx="3991429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 smtClean="0">
                <a:solidFill>
                  <a:srgbClr val="29B9A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操作使用培训</a:t>
            </a:r>
            <a:endParaRPr lang="zh-CN" altLang="en-US" sz="4000" b="1" dirty="0" smtClean="0">
              <a:solidFill>
                <a:srgbClr val="29B9A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" name="Rectangle 1"/>
          <p:cNvSpPr/>
          <p:nvPr/>
        </p:nvSpPr>
        <p:spPr>
          <a:xfrm>
            <a:off x="-8890" y="4387215"/>
            <a:ext cx="12200890" cy="2470785"/>
          </a:xfrm>
          <a:prstGeom prst="rect">
            <a:avLst/>
          </a:prstGeom>
          <a:solidFill>
            <a:srgbClr val="F8D3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grpSp>
        <p:nvGrpSpPr>
          <p:cNvPr id="38" name="组合 37"/>
          <p:cNvGrpSpPr/>
          <p:nvPr/>
        </p:nvGrpSpPr>
        <p:grpSpPr>
          <a:xfrm>
            <a:off x="-12700" y="587118"/>
            <a:ext cx="4847208" cy="520091"/>
            <a:chOff x="-12700" y="587118"/>
            <a:chExt cx="4847208" cy="520091"/>
          </a:xfrm>
        </p:grpSpPr>
        <p:sp>
          <p:nvSpPr>
            <p:cNvPr id="39" name="文本框 38"/>
            <p:cNvSpPr txBox="1"/>
            <p:nvPr/>
          </p:nvSpPr>
          <p:spPr>
            <a:xfrm>
              <a:off x="495553" y="601100"/>
              <a:ext cx="4338955" cy="492125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 sz="5400" b="1" baseline="0">
                  <a:solidFill>
                    <a:srgbClr val="F8D35E"/>
                  </a:solidFill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r>
                <a:rPr lang="zh-CN" altLang="en-US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区县管理员 </a:t>
              </a:r>
              <a:r>
                <a:rPr lang="en-US" altLang="zh-CN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— </a:t>
              </a:r>
              <a:r>
                <a:rPr lang="zh-CN" altLang="en-US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操作流程</a:t>
              </a:r>
              <a:endPara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-12700" y="587118"/>
              <a:ext cx="393700" cy="520091"/>
            </a:xfrm>
            <a:prstGeom prst="rect">
              <a:avLst/>
            </a:prstGeom>
            <a:solidFill>
              <a:srgbClr val="F8D3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Text Placeholder 3"/>
          <p:cNvSpPr txBox="1"/>
          <p:nvPr/>
        </p:nvSpPr>
        <p:spPr>
          <a:xfrm>
            <a:off x="495072" y="1219938"/>
            <a:ext cx="678180" cy="738505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8D35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  <a:endParaRPr kumimoji="0" lang="en-US" sz="4800" b="1" i="0" u="none" strike="noStrike" kern="1200" cap="none" spc="0" normalizeH="0" baseline="0" noProof="0" dirty="0" smtClean="0">
              <a:ln>
                <a:noFill/>
              </a:ln>
              <a:solidFill>
                <a:srgbClr val="F8D35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1320165" y="1328420"/>
            <a:ext cx="39878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 smtClean="0">
                <a:solidFill>
                  <a:srgbClr val="F8D3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区县学校架构创建</a:t>
            </a:r>
            <a:endParaRPr lang="zh-CN" altLang="en-US" sz="2800" b="1" dirty="0" smtClean="0">
              <a:solidFill>
                <a:srgbClr val="F8D3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381000" y="1958340"/>
            <a:ext cx="1089787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3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）进入通讯录菜单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5300" y="2580005"/>
            <a:ext cx="5325745" cy="4034790"/>
          </a:xfrm>
          <a:prstGeom prst="rect">
            <a:avLst/>
          </a:prstGeom>
        </p:spPr>
      </p:pic>
      <p:pic>
        <p:nvPicPr>
          <p:cNvPr id="10" name="图片 9" descr="C:\Users\Administrator\Desktop\123\微信截图_20180824005936.png微信截图_201808240059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4550" y="1668145"/>
            <a:ext cx="6013450" cy="4946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" name="Rectangle 1"/>
          <p:cNvSpPr/>
          <p:nvPr/>
        </p:nvSpPr>
        <p:spPr>
          <a:xfrm>
            <a:off x="-8890" y="4387215"/>
            <a:ext cx="12200890" cy="2470785"/>
          </a:xfrm>
          <a:prstGeom prst="rect">
            <a:avLst/>
          </a:prstGeom>
          <a:solidFill>
            <a:srgbClr val="F8D3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grpSp>
        <p:nvGrpSpPr>
          <p:cNvPr id="38" name="组合 37"/>
          <p:cNvGrpSpPr/>
          <p:nvPr/>
        </p:nvGrpSpPr>
        <p:grpSpPr>
          <a:xfrm>
            <a:off x="-12700" y="587118"/>
            <a:ext cx="4847208" cy="520091"/>
            <a:chOff x="-12700" y="587118"/>
            <a:chExt cx="4847208" cy="520091"/>
          </a:xfrm>
        </p:grpSpPr>
        <p:sp>
          <p:nvSpPr>
            <p:cNvPr id="39" name="文本框 38"/>
            <p:cNvSpPr txBox="1"/>
            <p:nvPr/>
          </p:nvSpPr>
          <p:spPr>
            <a:xfrm>
              <a:off x="495553" y="601100"/>
              <a:ext cx="4338955" cy="492125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 sz="5400" b="1" baseline="0">
                  <a:solidFill>
                    <a:srgbClr val="F8D35E"/>
                  </a:solidFill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r>
                <a:rPr lang="zh-CN" altLang="en-US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区县管理员 </a:t>
              </a:r>
              <a:r>
                <a:rPr lang="en-US" altLang="zh-CN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— </a:t>
              </a:r>
              <a:r>
                <a:rPr lang="zh-CN" altLang="en-US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操作流程</a:t>
              </a:r>
              <a:endPara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-12700" y="587118"/>
              <a:ext cx="393700" cy="520091"/>
            </a:xfrm>
            <a:prstGeom prst="rect">
              <a:avLst/>
            </a:prstGeom>
            <a:solidFill>
              <a:srgbClr val="F8D3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Text Placeholder 3"/>
          <p:cNvSpPr txBox="1"/>
          <p:nvPr/>
        </p:nvSpPr>
        <p:spPr>
          <a:xfrm>
            <a:off x="495072" y="1219938"/>
            <a:ext cx="678180" cy="738505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8D35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  <a:endParaRPr kumimoji="0" lang="en-US" sz="4800" b="1" i="0" u="none" strike="noStrike" kern="1200" cap="none" spc="0" normalizeH="0" baseline="0" noProof="0" dirty="0" smtClean="0">
              <a:ln>
                <a:noFill/>
              </a:ln>
              <a:solidFill>
                <a:srgbClr val="F8D35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1320165" y="1328420"/>
            <a:ext cx="39878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 smtClean="0">
                <a:solidFill>
                  <a:srgbClr val="F8D3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区县学校架构创建</a:t>
            </a:r>
            <a:endParaRPr lang="zh-CN" altLang="en-US" sz="2800" b="1" dirty="0" smtClean="0">
              <a:solidFill>
                <a:srgbClr val="F8D3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381000" y="1958340"/>
            <a:ext cx="1089787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3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）导入区县管理员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EXCEL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模板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350" y="3366770"/>
            <a:ext cx="5081270" cy="33007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1900" y="2449830"/>
            <a:ext cx="5482590" cy="33159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7055" y="1529080"/>
            <a:ext cx="6251575" cy="230568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8180" y="278130"/>
            <a:ext cx="4997450" cy="41090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" name="Rectangle 1"/>
          <p:cNvSpPr/>
          <p:nvPr/>
        </p:nvSpPr>
        <p:spPr>
          <a:xfrm>
            <a:off x="-8890" y="4387215"/>
            <a:ext cx="12200890" cy="2470785"/>
          </a:xfrm>
          <a:prstGeom prst="rect">
            <a:avLst/>
          </a:prstGeom>
          <a:solidFill>
            <a:srgbClr val="F8D3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grpSp>
        <p:nvGrpSpPr>
          <p:cNvPr id="38" name="组合 37"/>
          <p:cNvGrpSpPr/>
          <p:nvPr/>
        </p:nvGrpSpPr>
        <p:grpSpPr>
          <a:xfrm>
            <a:off x="-12700" y="587118"/>
            <a:ext cx="4847208" cy="520091"/>
            <a:chOff x="-12700" y="587118"/>
            <a:chExt cx="4847208" cy="520091"/>
          </a:xfrm>
        </p:grpSpPr>
        <p:sp>
          <p:nvSpPr>
            <p:cNvPr id="39" name="文本框 38"/>
            <p:cNvSpPr txBox="1"/>
            <p:nvPr/>
          </p:nvSpPr>
          <p:spPr>
            <a:xfrm>
              <a:off x="495553" y="601100"/>
              <a:ext cx="4338955" cy="492125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 sz="5400" b="1" baseline="0">
                  <a:solidFill>
                    <a:srgbClr val="F8D35E"/>
                  </a:solidFill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r>
                <a:rPr lang="zh-CN" altLang="en-US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区县管理员 </a:t>
              </a:r>
              <a:r>
                <a:rPr lang="en-US" altLang="zh-CN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— </a:t>
              </a:r>
              <a:r>
                <a:rPr lang="zh-CN" altLang="en-US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操作流程</a:t>
              </a:r>
              <a:endPara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-12700" y="587118"/>
              <a:ext cx="393700" cy="520091"/>
            </a:xfrm>
            <a:prstGeom prst="rect">
              <a:avLst/>
            </a:prstGeom>
            <a:solidFill>
              <a:srgbClr val="F8D3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Text Placeholder 3"/>
          <p:cNvSpPr txBox="1"/>
          <p:nvPr/>
        </p:nvSpPr>
        <p:spPr>
          <a:xfrm>
            <a:off x="495072" y="1219938"/>
            <a:ext cx="678180" cy="738505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8D35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  <a:endParaRPr kumimoji="0" lang="en-US" sz="4800" b="1" i="0" u="none" strike="noStrike" kern="1200" cap="none" spc="0" normalizeH="0" baseline="0" noProof="0" dirty="0" smtClean="0">
              <a:ln>
                <a:noFill/>
              </a:ln>
              <a:solidFill>
                <a:srgbClr val="F8D35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1320165" y="1328420"/>
            <a:ext cx="39878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 smtClean="0">
                <a:solidFill>
                  <a:srgbClr val="F8D3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区县学校架构创建</a:t>
            </a:r>
            <a:endParaRPr lang="zh-CN" altLang="en-US" sz="2800" b="1" dirty="0" smtClean="0">
              <a:solidFill>
                <a:srgbClr val="F8D3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381000" y="1915160"/>
            <a:ext cx="1089787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3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）区县学校架构创建完成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5300" y="2495550"/>
            <a:ext cx="7783830" cy="414718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7105" y="1915160"/>
            <a:ext cx="7226935" cy="33947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8" name="组合 37"/>
          <p:cNvGrpSpPr/>
          <p:nvPr/>
        </p:nvGrpSpPr>
        <p:grpSpPr>
          <a:xfrm>
            <a:off x="-12700" y="587118"/>
            <a:ext cx="6448690" cy="520091"/>
            <a:chOff x="-12700" y="587118"/>
            <a:chExt cx="6448690" cy="520091"/>
          </a:xfrm>
        </p:grpSpPr>
        <p:sp>
          <p:nvSpPr>
            <p:cNvPr id="39" name="文本框 38"/>
            <p:cNvSpPr txBox="1"/>
            <p:nvPr/>
          </p:nvSpPr>
          <p:spPr>
            <a:xfrm>
              <a:off x="471435" y="615070"/>
              <a:ext cx="5964555" cy="492125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 sz="5400" b="1" baseline="0">
                  <a:solidFill>
                    <a:srgbClr val="F8D35E"/>
                  </a:solidFill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r>
                <a:rPr lang="zh-CN" altLang="en-US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区县管理员 </a:t>
              </a:r>
              <a:r>
                <a:rPr lang="en-US" altLang="zh-CN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— </a:t>
              </a:r>
              <a:r>
                <a:rPr lang="zh-CN" altLang="en-US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第二课堂进度管理</a:t>
              </a:r>
              <a:endPara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-12700" y="587118"/>
              <a:ext cx="393700" cy="520091"/>
            </a:xfrm>
            <a:prstGeom prst="rect">
              <a:avLst/>
            </a:prstGeom>
            <a:solidFill>
              <a:srgbClr val="F8D3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0" name="Text Placeholder 3"/>
          <p:cNvSpPr txBox="1"/>
          <p:nvPr/>
        </p:nvSpPr>
        <p:spPr>
          <a:xfrm>
            <a:off x="692076" y="1687116"/>
            <a:ext cx="686085" cy="738664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9B9A6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  <a:endParaRPr kumimoji="0" lang="en-US" sz="4800" b="1" i="0" u="none" strike="noStrike" kern="1200" cap="none" spc="0" normalizeH="0" baseline="0" noProof="0" dirty="0" smtClean="0">
              <a:ln>
                <a:noFill/>
              </a:ln>
              <a:solidFill>
                <a:srgbClr val="29B9A6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Text Placeholder 3"/>
          <p:cNvSpPr txBox="1"/>
          <p:nvPr/>
        </p:nvSpPr>
        <p:spPr>
          <a:xfrm>
            <a:off x="5822882" y="1710611"/>
            <a:ext cx="686085" cy="738664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472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  <a:endParaRPr kumimoji="0" lang="en-US" sz="4800" b="1" i="0" u="none" strike="noStrike" kern="1200" cap="none" spc="0" normalizeH="0" baseline="0" noProof="0" dirty="0" smtClean="0">
              <a:ln>
                <a:noFill/>
              </a:ln>
              <a:solidFill>
                <a:srgbClr val="F47264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" name="Text Placeholder 3"/>
          <p:cNvSpPr txBox="1"/>
          <p:nvPr/>
        </p:nvSpPr>
        <p:spPr>
          <a:xfrm>
            <a:off x="5830342" y="2804263"/>
            <a:ext cx="678180" cy="738505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8D35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  <a:endParaRPr kumimoji="0" lang="en-US" sz="4800" b="1" i="0" u="none" strike="noStrike" kern="1200" cap="none" spc="0" normalizeH="0" baseline="0" noProof="0" dirty="0" smtClean="0">
              <a:ln>
                <a:noFill/>
              </a:ln>
              <a:solidFill>
                <a:srgbClr val="F8D35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1" name="Straight Connector 25"/>
          <p:cNvCxnSpPr/>
          <p:nvPr/>
        </p:nvCxnSpPr>
        <p:spPr>
          <a:xfrm>
            <a:off x="1826260" y="2056765"/>
            <a:ext cx="3768090" cy="0"/>
          </a:xfrm>
          <a:prstGeom prst="line">
            <a:avLst/>
          </a:prstGeom>
          <a:ln w="38100" cap="rnd">
            <a:solidFill>
              <a:srgbClr val="29B9A6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39"/>
          <p:cNvCxnSpPr/>
          <p:nvPr/>
        </p:nvCxnSpPr>
        <p:spPr>
          <a:xfrm>
            <a:off x="6766560" y="2056765"/>
            <a:ext cx="4802505" cy="0"/>
          </a:xfrm>
          <a:prstGeom prst="line">
            <a:avLst/>
          </a:prstGeom>
          <a:ln w="38100" cap="rnd">
            <a:solidFill>
              <a:srgbClr val="F47264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Elbow Connector 44"/>
          <p:cNvCxnSpPr/>
          <p:nvPr/>
        </p:nvCxnSpPr>
        <p:spPr>
          <a:xfrm rot="10800000" flipV="1">
            <a:off x="6722110" y="2056130"/>
            <a:ext cx="4846320" cy="1186815"/>
          </a:xfrm>
          <a:prstGeom prst="bentConnector3">
            <a:avLst>
              <a:gd name="adj1" fmla="val -550"/>
            </a:avLst>
          </a:prstGeom>
          <a:ln w="38100">
            <a:solidFill>
              <a:srgbClr val="F4726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文本框 80"/>
          <p:cNvSpPr txBox="1"/>
          <p:nvPr/>
        </p:nvSpPr>
        <p:spPr>
          <a:xfrm>
            <a:off x="1852295" y="1581150"/>
            <a:ext cx="35083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电脑扫码登陆官网管理后台</a:t>
            </a:r>
            <a:endParaRPr lang="zh-CN" altLang="en-US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1870075" y="2084070"/>
            <a:ext cx="3978275" cy="4108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http://www.2-class.com/admin_login</a:t>
            </a:r>
            <a:endParaRPr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6818630" y="1581150"/>
            <a:ext cx="33166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点击首页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开始管理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按钮</a:t>
            </a:r>
            <a:endParaRPr lang="zh-CN" altLang="en-US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1943100" y="2804160"/>
            <a:ext cx="353504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查看全区各学校进度管理数据</a:t>
            </a:r>
            <a:endParaRPr lang="zh-CN" altLang="en-US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 Placeholder 3"/>
          <p:cNvSpPr txBox="1"/>
          <p:nvPr/>
        </p:nvSpPr>
        <p:spPr>
          <a:xfrm>
            <a:off x="696028" y="2804081"/>
            <a:ext cx="678180" cy="738505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84CBC5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04</a:t>
            </a:r>
            <a:endParaRPr kumimoji="0" lang="en-US" sz="4800" b="1" i="0" u="none" strike="noStrike" kern="1200" cap="none" spc="0" normalizeH="0" baseline="0" noProof="0" dirty="0" smtClean="0">
              <a:ln>
                <a:noFill/>
              </a:ln>
              <a:solidFill>
                <a:srgbClr val="84CBC5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" name="Straight Connector 25"/>
          <p:cNvCxnSpPr/>
          <p:nvPr/>
        </p:nvCxnSpPr>
        <p:spPr>
          <a:xfrm flipH="1">
            <a:off x="1808480" y="3246120"/>
            <a:ext cx="3803650" cy="0"/>
          </a:xfrm>
          <a:prstGeom prst="line">
            <a:avLst/>
          </a:prstGeom>
          <a:ln w="38100" cap="rnd">
            <a:solidFill>
              <a:srgbClr val="F8D35E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6828790" y="2804160"/>
            <a:ext cx="27952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进入管理后台进度管理</a:t>
            </a:r>
            <a:endParaRPr lang="zh-CN" altLang="en-US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825" y="3541395"/>
            <a:ext cx="4433570" cy="322770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0600" y="3542665"/>
            <a:ext cx="4008755" cy="3228340"/>
          </a:xfrm>
          <a:prstGeom prst="rect">
            <a:avLst/>
          </a:prstGeom>
        </p:spPr>
      </p:pic>
      <p:pic>
        <p:nvPicPr>
          <p:cNvPr id="13" name="图片 12" descr="C:\Users\137009126\Desktop\微信截图_20181010180730.jpg微信截图_2018101018073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5307013" y="3543300"/>
            <a:ext cx="6766560" cy="32277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3"/>
          <p:cNvSpPr txBox="1"/>
          <p:nvPr/>
        </p:nvSpPr>
        <p:spPr>
          <a:xfrm>
            <a:off x="2123440" y="2790190"/>
            <a:ext cx="1894205" cy="176974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sz="11500" dirty="0" smtClean="0">
                <a:solidFill>
                  <a:srgbClr val="F472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  <a:endParaRPr kumimoji="0" lang="en-US" sz="11500" b="1" i="0" u="none" strike="noStrike" kern="1200" cap="none" spc="0" normalizeH="0" baseline="0" noProof="0" dirty="0" smtClean="0">
              <a:ln>
                <a:noFill/>
              </a:ln>
              <a:solidFill>
                <a:srgbClr val="F47264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3960811" y="2976522"/>
            <a:ext cx="3887789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学校管理员</a:t>
            </a:r>
            <a:endParaRPr lang="zh-CN" altLang="en-US" sz="4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3960811" y="2483453"/>
            <a:ext cx="19296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 i="1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defRPr>
            </a:lvl1pPr>
          </a:lstStyle>
          <a:p>
            <a:r>
              <a:rPr lang="en-US" altLang="zh-CN" sz="3200" dirty="0">
                <a:latin typeface="Arial" panose="020B0604020202020204" pitchFamily="34" charset="0"/>
                <a:cs typeface="Arial" panose="020B0604020202020204" pitchFamily="34" charset="0"/>
              </a:rPr>
              <a:t>Part </a:t>
            </a:r>
            <a:r>
              <a:rPr lang="en-US" altLang="zh-CN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Two</a:t>
            </a:r>
            <a:endParaRPr lang="zh-CN" alt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9" name="组合 58"/>
          <p:cNvGrpSpPr/>
          <p:nvPr/>
        </p:nvGrpSpPr>
        <p:grpSpPr>
          <a:xfrm rot="11891394">
            <a:off x="7883799" y="2295897"/>
            <a:ext cx="3097450" cy="2152130"/>
            <a:chOff x="912737" y="565770"/>
            <a:chExt cx="3097450" cy="2152130"/>
          </a:xfrm>
        </p:grpSpPr>
        <p:sp>
          <p:nvSpPr>
            <p:cNvPr id="60" name="等腰三角形 59"/>
            <p:cNvSpPr/>
            <p:nvPr/>
          </p:nvSpPr>
          <p:spPr>
            <a:xfrm rot="18941696">
              <a:off x="2822785" y="2021207"/>
              <a:ext cx="266912" cy="230096"/>
            </a:xfrm>
            <a:prstGeom prst="triangle">
              <a:avLst/>
            </a:prstGeom>
            <a:solidFill>
              <a:srgbClr val="84CB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1" name="等腰三角形 60"/>
            <p:cNvSpPr/>
            <p:nvPr/>
          </p:nvSpPr>
          <p:spPr>
            <a:xfrm rot="3678182">
              <a:off x="2802171" y="1181956"/>
              <a:ext cx="397226" cy="342435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2" name="等腰三角形 61"/>
            <p:cNvSpPr/>
            <p:nvPr/>
          </p:nvSpPr>
          <p:spPr>
            <a:xfrm rot="9480000">
              <a:off x="3485946" y="2487804"/>
              <a:ext cx="266912" cy="230096"/>
            </a:xfrm>
            <a:prstGeom prst="triangle">
              <a:avLst/>
            </a:prstGeom>
            <a:solidFill>
              <a:srgbClr val="29B9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3" name="等腰三角形 62"/>
            <p:cNvSpPr/>
            <p:nvPr/>
          </p:nvSpPr>
          <p:spPr>
            <a:xfrm rot="1020767">
              <a:off x="1218249" y="749218"/>
              <a:ext cx="945160" cy="814792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4" name="等腰三角形 63"/>
            <p:cNvSpPr/>
            <p:nvPr/>
          </p:nvSpPr>
          <p:spPr>
            <a:xfrm rot="1020767">
              <a:off x="1105528" y="607668"/>
              <a:ext cx="1175902" cy="1013706"/>
            </a:xfrm>
            <a:prstGeom prst="triangle">
              <a:avLst/>
            </a:prstGeom>
            <a:noFill/>
            <a:ln>
              <a:solidFill>
                <a:srgbClr val="FFC20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 rot="18818926">
              <a:off x="912737" y="1383941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 rot="18818926">
              <a:off x="1788997" y="565770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 rot="18818926">
              <a:off x="2041044" y="1708216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8" name="组合 67"/>
            <p:cNvGrpSpPr/>
            <p:nvPr/>
          </p:nvGrpSpPr>
          <p:grpSpPr>
            <a:xfrm rot="8977127">
              <a:off x="3563479" y="1987179"/>
              <a:ext cx="446708" cy="334617"/>
              <a:chOff x="2822785" y="1265179"/>
              <a:chExt cx="930073" cy="696693"/>
            </a:xfrm>
          </p:grpSpPr>
          <p:sp>
            <p:nvSpPr>
              <p:cNvPr id="69" name="等腰三角形 68"/>
              <p:cNvSpPr/>
              <p:nvPr/>
            </p:nvSpPr>
            <p:spPr>
              <a:xfrm rot="18941696">
                <a:off x="2822785" y="1265179"/>
                <a:ext cx="266912" cy="230096"/>
              </a:xfrm>
              <a:prstGeom prst="triangle">
                <a:avLst/>
              </a:prstGeom>
              <a:solidFill>
                <a:srgbClr val="84CBC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  <p:sp>
            <p:nvSpPr>
              <p:cNvPr id="70" name="等腰三角形 69"/>
              <p:cNvSpPr/>
              <p:nvPr/>
            </p:nvSpPr>
            <p:spPr>
              <a:xfrm rot="9480000">
                <a:off x="3485946" y="1731776"/>
                <a:ext cx="266912" cy="230096"/>
              </a:xfrm>
              <a:prstGeom prst="triangle">
                <a:avLst/>
              </a:prstGeom>
              <a:solidFill>
                <a:srgbClr val="29B9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</p:grpSp>
      </p:grpSp>
      <p:cxnSp>
        <p:nvCxnSpPr>
          <p:cNvPr id="71" name="Straight Connector 13"/>
          <p:cNvCxnSpPr/>
          <p:nvPr/>
        </p:nvCxnSpPr>
        <p:spPr>
          <a:xfrm flipH="1">
            <a:off x="31115" y="4274539"/>
            <a:ext cx="6331945" cy="0"/>
          </a:xfrm>
          <a:prstGeom prst="line">
            <a:avLst/>
          </a:prstGeom>
          <a:ln w="19050" cap="sq">
            <a:solidFill>
              <a:srgbClr val="F47264"/>
            </a:soli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4017645" y="3683000"/>
            <a:ext cx="3727450" cy="553085"/>
          </a:xfrm>
          <a:prstGeom prst="rect">
            <a:avLst/>
          </a:prstGeom>
          <a:solidFill>
            <a:srgbClr val="F47264"/>
          </a:solidFill>
        </p:spPr>
        <p:txBody>
          <a:bodyPr wrap="square" rtlCol="0">
            <a:spAutoFit/>
          </a:bodyPr>
          <a:p>
            <a:pPr algn="dist">
              <a:lnSpc>
                <a:spcPct val="150000"/>
              </a:lnSpc>
            </a:pPr>
            <a:r>
              <a:rPr lang="zh-CN" alt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需要手机下载安装钉钉</a:t>
            </a:r>
            <a:endParaRPr lang="zh-CN" altLang="en-US" sz="20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115" y="4371340"/>
            <a:ext cx="8733790" cy="2399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</a:pPr>
            <a:r>
              <a:rPr lang="en-US" altLang="zh-CN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TIP:</a:t>
            </a:r>
            <a:endParaRPr lang="en-US" altLang="zh-CN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、学校机器旧网速慢多耐心等待，不要反复点多次提交，容易重复出错</a:t>
            </a:r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、建议错开</a:t>
            </a:r>
            <a:r>
              <a:rPr lang="en-US" altLang="zh-CN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</a:t>
            </a:r>
            <a:r>
              <a: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点、</a:t>
            </a:r>
            <a:r>
              <a:rPr lang="en-US" altLang="zh-CN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15</a:t>
            </a:r>
            <a:r>
              <a: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点上网高峰期操作，也可以用自己高配置笔记本操作</a:t>
            </a:r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、如果数据出现异常，不要强制刷新，后台</a:t>
            </a:r>
            <a:r>
              <a:rPr lang="en-US" altLang="zh-CN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1~2</a:t>
            </a:r>
            <a:r>
              <a: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天会自动刷新</a:t>
            </a:r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000">
                <a:solidFill>
                  <a:srgbClr val="F4726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推荐使用谷歌、火狐、猎豹、UC等浏览器，</a:t>
            </a:r>
            <a:r>
              <a:rPr lang="zh-CN" altLang="en-US" sz="2000">
                <a:solidFill>
                  <a:srgbClr val="F8D35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一定不要使用IE</a:t>
            </a:r>
            <a:endParaRPr lang="zh-CN" altLang="en-US" sz="2000">
              <a:solidFill>
                <a:srgbClr val="F8D35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16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 Diagonal Corner Rectangle 37"/>
          <p:cNvSpPr/>
          <p:nvPr/>
        </p:nvSpPr>
        <p:spPr>
          <a:xfrm flipH="1">
            <a:off x="2487597" y="3619000"/>
            <a:ext cx="1455960" cy="1553024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F472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8" name="组合 37"/>
          <p:cNvGrpSpPr/>
          <p:nvPr/>
        </p:nvGrpSpPr>
        <p:grpSpPr>
          <a:xfrm>
            <a:off x="-12700" y="587118"/>
            <a:ext cx="4945625" cy="520091"/>
            <a:chOff x="-12700" y="587118"/>
            <a:chExt cx="4945625" cy="520091"/>
          </a:xfrm>
        </p:grpSpPr>
        <p:sp>
          <p:nvSpPr>
            <p:cNvPr id="39" name="文本框 38"/>
            <p:cNvSpPr txBox="1"/>
            <p:nvPr/>
          </p:nvSpPr>
          <p:spPr>
            <a:xfrm>
              <a:off x="593970" y="615070"/>
              <a:ext cx="4338955" cy="492125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 sz="5400" b="1" baseline="0">
                  <a:solidFill>
                    <a:srgbClr val="F8D35E"/>
                  </a:solidFill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pPr algn="ctr"/>
              <a:r>
                <a:rPr lang="zh-CN" altLang="en-US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学校管理员</a:t>
              </a:r>
              <a:r>
                <a:rPr lang="zh-CN" altLang="en-US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 </a:t>
              </a:r>
              <a:r>
                <a:rPr lang="en-US" altLang="zh-CN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— </a:t>
              </a:r>
              <a:r>
                <a:rPr lang="zh-CN" altLang="en-US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管理职责</a:t>
              </a:r>
              <a:endPara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-12700" y="587118"/>
              <a:ext cx="393700" cy="520091"/>
            </a:xfrm>
            <a:prstGeom prst="rect">
              <a:avLst/>
            </a:prstGeom>
            <a:solidFill>
              <a:srgbClr val="F472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47264"/>
                </a:solidFill>
              </a:endParaRPr>
            </a:p>
          </p:txBody>
        </p:sp>
      </p:grpSp>
      <p:sp>
        <p:nvSpPr>
          <p:cNvPr id="41" name="Round Diagonal Corner Rectangle 37"/>
          <p:cNvSpPr/>
          <p:nvPr/>
        </p:nvSpPr>
        <p:spPr>
          <a:xfrm flipH="1">
            <a:off x="255810" y="3619000"/>
            <a:ext cx="1455960" cy="1553024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F8D3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2" name="Round Diagonal Corner Rectangle 37"/>
          <p:cNvSpPr/>
          <p:nvPr/>
        </p:nvSpPr>
        <p:spPr>
          <a:xfrm>
            <a:off x="255810" y="2027876"/>
            <a:ext cx="1455960" cy="1553024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3" name="Round Diagonal Corner Rectangle 37"/>
          <p:cNvSpPr/>
          <p:nvPr/>
        </p:nvSpPr>
        <p:spPr>
          <a:xfrm flipH="1">
            <a:off x="1748631" y="2027876"/>
            <a:ext cx="1455960" cy="1553024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84CB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48" name="Straight Connector 32"/>
          <p:cNvCxnSpPr/>
          <p:nvPr/>
        </p:nvCxnSpPr>
        <p:spPr>
          <a:xfrm>
            <a:off x="4723976" y="2416967"/>
            <a:ext cx="2413000" cy="0"/>
          </a:xfrm>
          <a:prstGeom prst="line">
            <a:avLst/>
          </a:prstGeom>
          <a:ln w="19050">
            <a:solidFill>
              <a:srgbClr val="84CBC5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32"/>
          <p:cNvCxnSpPr/>
          <p:nvPr/>
        </p:nvCxnSpPr>
        <p:spPr>
          <a:xfrm>
            <a:off x="4723765" y="3368040"/>
            <a:ext cx="3661410" cy="0"/>
          </a:xfrm>
          <a:prstGeom prst="line">
            <a:avLst/>
          </a:prstGeom>
          <a:ln w="19050">
            <a:solidFill>
              <a:srgbClr val="F47264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32"/>
          <p:cNvCxnSpPr/>
          <p:nvPr/>
        </p:nvCxnSpPr>
        <p:spPr>
          <a:xfrm flipH="1">
            <a:off x="4723765" y="4328160"/>
            <a:ext cx="6296025" cy="0"/>
          </a:xfrm>
          <a:prstGeom prst="line">
            <a:avLst/>
          </a:prstGeom>
          <a:ln w="19050">
            <a:solidFill>
              <a:srgbClr val="29B9A6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32"/>
          <p:cNvCxnSpPr/>
          <p:nvPr/>
        </p:nvCxnSpPr>
        <p:spPr>
          <a:xfrm flipH="1">
            <a:off x="4723765" y="5269230"/>
            <a:ext cx="4613910" cy="0"/>
          </a:xfrm>
          <a:prstGeom prst="line">
            <a:avLst/>
          </a:prstGeom>
          <a:ln w="19050">
            <a:solidFill>
              <a:srgbClr val="F8D35E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Group 67"/>
          <p:cNvGrpSpPr>
            <a:grpSpLocks noChangeAspect="1"/>
          </p:cNvGrpSpPr>
          <p:nvPr/>
        </p:nvGrpSpPr>
        <p:grpSpPr bwMode="auto">
          <a:xfrm>
            <a:off x="719470" y="2527151"/>
            <a:ext cx="528640" cy="554474"/>
            <a:chOff x="5541" y="-146"/>
            <a:chExt cx="1064" cy="1116"/>
          </a:xfrm>
        </p:grpSpPr>
        <p:sp>
          <p:nvSpPr>
            <p:cNvPr id="54" name="Freeform 68"/>
            <p:cNvSpPr>
              <a:spLocks noEditPoints="1"/>
            </p:cNvSpPr>
            <p:nvPr/>
          </p:nvSpPr>
          <p:spPr bwMode="auto">
            <a:xfrm>
              <a:off x="5541" y="-108"/>
              <a:ext cx="1064" cy="1078"/>
            </a:xfrm>
            <a:custGeom>
              <a:avLst/>
              <a:gdLst>
                <a:gd name="T0" fmla="*/ 28 w 55"/>
                <a:gd name="T1" fmla="*/ 28 h 56"/>
                <a:gd name="T2" fmla="*/ 53 w 55"/>
                <a:gd name="T3" fmla="*/ 16 h 56"/>
                <a:gd name="T4" fmla="*/ 55 w 55"/>
                <a:gd name="T5" fmla="*/ 28 h 56"/>
                <a:gd name="T6" fmla="*/ 28 w 55"/>
                <a:gd name="T7" fmla="*/ 56 h 56"/>
                <a:gd name="T8" fmla="*/ 0 w 55"/>
                <a:gd name="T9" fmla="*/ 28 h 56"/>
                <a:gd name="T10" fmla="*/ 28 w 55"/>
                <a:gd name="T11" fmla="*/ 0 h 56"/>
                <a:gd name="T12" fmla="*/ 28 w 55"/>
                <a:gd name="T13" fmla="*/ 28 h 56"/>
                <a:gd name="T14" fmla="*/ 49 w 55"/>
                <a:gd name="T15" fmla="*/ 37 h 56"/>
                <a:gd name="T16" fmla="*/ 48 w 55"/>
                <a:gd name="T17" fmla="*/ 39 h 56"/>
                <a:gd name="T18" fmla="*/ 41 w 55"/>
                <a:gd name="T19" fmla="*/ 47 h 56"/>
                <a:gd name="T20" fmla="*/ 40 w 55"/>
                <a:gd name="T21" fmla="*/ 48 h 56"/>
                <a:gd name="T22" fmla="*/ 31 w 55"/>
                <a:gd name="T23" fmla="*/ 51 h 56"/>
                <a:gd name="T24" fmla="*/ 29 w 55"/>
                <a:gd name="T25" fmla="*/ 51 h 56"/>
                <a:gd name="T26" fmla="*/ 20 w 55"/>
                <a:gd name="T27" fmla="*/ 50 h 56"/>
                <a:gd name="T28" fmla="*/ 14 w 55"/>
                <a:gd name="T29" fmla="*/ 47 h 56"/>
                <a:gd name="T30" fmla="*/ 12 w 55"/>
                <a:gd name="T31" fmla="*/ 45 h 56"/>
                <a:gd name="T32" fmla="*/ 6 w 55"/>
                <a:gd name="T33" fmla="*/ 36 h 56"/>
                <a:gd name="T34" fmla="*/ 5 w 55"/>
                <a:gd name="T35" fmla="*/ 34 h 56"/>
                <a:gd name="T36" fmla="*/ 5 w 55"/>
                <a:gd name="T37" fmla="*/ 25 h 56"/>
                <a:gd name="T38" fmla="*/ 5 w 55"/>
                <a:gd name="T39" fmla="*/ 22 h 56"/>
                <a:gd name="T40" fmla="*/ 10 w 55"/>
                <a:gd name="T41" fmla="*/ 13 h 56"/>
                <a:gd name="T42" fmla="*/ 12 w 55"/>
                <a:gd name="T43" fmla="*/ 11 h 56"/>
                <a:gd name="T44" fmla="*/ 23 w 55"/>
                <a:gd name="T45" fmla="*/ 5 h 56"/>
                <a:gd name="T46" fmla="*/ 23 w 55"/>
                <a:gd name="T47" fmla="*/ 35 h 56"/>
                <a:gd name="T48" fmla="*/ 50 w 55"/>
                <a:gd name="T49" fmla="*/ 23 h 56"/>
                <a:gd name="T50" fmla="*/ 50 w 55"/>
                <a:gd name="T51" fmla="*/ 35 h 56"/>
                <a:gd name="T52" fmla="*/ 49 w 55"/>
                <a:gd name="T53" fmla="*/ 3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5" h="56">
                  <a:moveTo>
                    <a:pt x="28" y="28"/>
                  </a:moveTo>
                  <a:cubicBezTo>
                    <a:pt x="53" y="16"/>
                    <a:pt x="53" y="16"/>
                    <a:pt x="53" y="16"/>
                  </a:cubicBezTo>
                  <a:cubicBezTo>
                    <a:pt x="55" y="20"/>
                    <a:pt x="55" y="24"/>
                    <a:pt x="55" y="28"/>
                  </a:cubicBezTo>
                  <a:cubicBezTo>
                    <a:pt x="55" y="43"/>
                    <a:pt x="43" y="56"/>
                    <a:pt x="28" y="56"/>
                  </a:cubicBezTo>
                  <a:cubicBezTo>
                    <a:pt x="12" y="56"/>
                    <a:pt x="0" y="43"/>
                    <a:pt x="0" y="28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28"/>
                    <a:pt x="28" y="28"/>
                    <a:pt x="28" y="28"/>
                  </a:cubicBezTo>
                  <a:close/>
                  <a:moveTo>
                    <a:pt x="49" y="37"/>
                  </a:moveTo>
                  <a:cubicBezTo>
                    <a:pt x="48" y="39"/>
                    <a:pt x="48" y="39"/>
                    <a:pt x="48" y="39"/>
                  </a:cubicBezTo>
                  <a:cubicBezTo>
                    <a:pt x="46" y="42"/>
                    <a:pt x="44" y="45"/>
                    <a:pt x="41" y="47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37" y="50"/>
                    <a:pt x="34" y="51"/>
                    <a:pt x="31" y="51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25" y="51"/>
                    <a:pt x="23" y="51"/>
                    <a:pt x="20" y="50"/>
                  </a:cubicBezTo>
                  <a:cubicBezTo>
                    <a:pt x="17" y="49"/>
                    <a:pt x="16" y="48"/>
                    <a:pt x="14" y="47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9" y="43"/>
                    <a:pt x="7" y="40"/>
                    <a:pt x="6" y="36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4" y="31"/>
                    <a:pt x="4" y="28"/>
                    <a:pt x="5" y="25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19"/>
                    <a:pt x="7" y="16"/>
                    <a:pt x="10" y="13"/>
                  </a:cubicBezTo>
                  <a:cubicBezTo>
                    <a:pt x="10" y="12"/>
                    <a:pt x="11" y="12"/>
                    <a:pt x="12" y="11"/>
                  </a:cubicBezTo>
                  <a:cubicBezTo>
                    <a:pt x="15" y="8"/>
                    <a:pt x="19" y="6"/>
                    <a:pt x="23" y="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1" y="27"/>
                    <a:pt x="51" y="31"/>
                    <a:pt x="50" y="35"/>
                  </a:cubicBezTo>
                  <a:cubicBezTo>
                    <a:pt x="49" y="37"/>
                    <a:pt x="49" y="37"/>
                    <a:pt x="49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69"/>
            <p:cNvSpPr/>
            <p:nvPr/>
          </p:nvSpPr>
          <p:spPr bwMode="auto">
            <a:xfrm>
              <a:off x="6160" y="-146"/>
              <a:ext cx="407" cy="462"/>
            </a:xfrm>
            <a:custGeom>
              <a:avLst/>
              <a:gdLst>
                <a:gd name="T0" fmla="*/ 0 w 21"/>
                <a:gd name="T1" fmla="*/ 0 h 24"/>
                <a:gd name="T2" fmla="*/ 21 w 21"/>
                <a:gd name="T3" fmla="*/ 14 h 24"/>
                <a:gd name="T4" fmla="*/ 0 w 21"/>
                <a:gd name="T5" fmla="*/ 24 h 24"/>
                <a:gd name="T6" fmla="*/ 0 w 21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4">
                  <a:moveTo>
                    <a:pt x="0" y="0"/>
                  </a:moveTo>
                  <a:cubicBezTo>
                    <a:pt x="9" y="0"/>
                    <a:pt x="18" y="5"/>
                    <a:pt x="21" y="1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6" name="Group 12"/>
          <p:cNvGrpSpPr>
            <a:grpSpLocks noChangeAspect="1"/>
          </p:cNvGrpSpPr>
          <p:nvPr/>
        </p:nvGrpSpPr>
        <p:grpSpPr bwMode="auto">
          <a:xfrm>
            <a:off x="2203317" y="2533568"/>
            <a:ext cx="597124" cy="541640"/>
            <a:chOff x="2535" y="1120"/>
            <a:chExt cx="635" cy="576"/>
          </a:xfrm>
        </p:grpSpPr>
        <p:sp>
          <p:nvSpPr>
            <p:cNvPr id="57" name="Freeform 13"/>
            <p:cNvSpPr/>
            <p:nvPr/>
          </p:nvSpPr>
          <p:spPr bwMode="auto">
            <a:xfrm>
              <a:off x="2535" y="1626"/>
              <a:ext cx="635" cy="70"/>
            </a:xfrm>
            <a:custGeom>
              <a:avLst/>
              <a:gdLst>
                <a:gd name="T0" fmla="*/ 136 w 136"/>
                <a:gd name="T1" fmla="*/ 7 h 15"/>
                <a:gd name="T2" fmla="*/ 128 w 136"/>
                <a:gd name="T3" fmla="*/ 15 h 15"/>
                <a:gd name="T4" fmla="*/ 8 w 136"/>
                <a:gd name="T5" fmla="*/ 15 h 15"/>
                <a:gd name="T6" fmla="*/ 0 w 136"/>
                <a:gd name="T7" fmla="*/ 7 h 15"/>
                <a:gd name="T8" fmla="*/ 0 w 136"/>
                <a:gd name="T9" fmla="*/ 7 h 15"/>
                <a:gd name="T10" fmla="*/ 8 w 136"/>
                <a:gd name="T11" fmla="*/ 0 h 15"/>
                <a:gd name="T12" fmla="*/ 128 w 136"/>
                <a:gd name="T13" fmla="*/ 0 h 15"/>
                <a:gd name="T14" fmla="*/ 136 w 136"/>
                <a:gd name="T15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6" h="15">
                  <a:moveTo>
                    <a:pt x="136" y="7"/>
                  </a:moveTo>
                  <a:cubicBezTo>
                    <a:pt x="136" y="12"/>
                    <a:pt x="133" y="15"/>
                    <a:pt x="12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3" y="15"/>
                    <a:pt x="0" y="12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3" y="0"/>
                    <a:pt x="136" y="3"/>
                    <a:pt x="136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14"/>
            <p:cNvSpPr/>
            <p:nvPr/>
          </p:nvSpPr>
          <p:spPr bwMode="auto">
            <a:xfrm>
              <a:off x="2614" y="1369"/>
              <a:ext cx="75" cy="220"/>
            </a:xfrm>
            <a:custGeom>
              <a:avLst/>
              <a:gdLst>
                <a:gd name="T0" fmla="*/ 8 w 16"/>
                <a:gd name="T1" fmla="*/ 47 h 47"/>
                <a:gd name="T2" fmla="*/ 0 w 16"/>
                <a:gd name="T3" fmla="*/ 39 h 47"/>
                <a:gd name="T4" fmla="*/ 0 w 16"/>
                <a:gd name="T5" fmla="*/ 8 h 47"/>
                <a:gd name="T6" fmla="*/ 8 w 16"/>
                <a:gd name="T7" fmla="*/ 0 h 47"/>
                <a:gd name="T8" fmla="*/ 8 w 16"/>
                <a:gd name="T9" fmla="*/ 0 h 47"/>
                <a:gd name="T10" fmla="*/ 16 w 16"/>
                <a:gd name="T11" fmla="*/ 8 h 47"/>
                <a:gd name="T12" fmla="*/ 16 w 16"/>
                <a:gd name="T13" fmla="*/ 39 h 47"/>
                <a:gd name="T14" fmla="*/ 8 w 16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47">
                  <a:moveTo>
                    <a:pt x="8" y="47"/>
                  </a:moveTo>
                  <a:cubicBezTo>
                    <a:pt x="4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4"/>
                    <a:pt x="12" y="47"/>
                    <a:pt x="8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15"/>
            <p:cNvSpPr/>
            <p:nvPr/>
          </p:nvSpPr>
          <p:spPr bwMode="auto">
            <a:xfrm>
              <a:off x="2750" y="1369"/>
              <a:ext cx="70" cy="220"/>
            </a:xfrm>
            <a:custGeom>
              <a:avLst/>
              <a:gdLst>
                <a:gd name="T0" fmla="*/ 8 w 15"/>
                <a:gd name="T1" fmla="*/ 47 h 47"/>
                <a:gd name="T2" fmla="*/ 0 w 15"/>
                <a:gd name="T3" fmla="*/ 39 h 47"/>
                <a:gd name="T4" fmla="*/ 0 w 15"/>
                <a:gd name="T5" fmla="*/ 8 h 47"/>
                <a:gd name="T6" fmla="*/ 8 w 15"/>
                <a:gd name="T7" fmla="*/ 0 h 47"/>
                <a:gd name="T8" fmla="*/ 8 w 15"/>
                <a:gd name="T9" fmla="*/ 0 h 47"/>
                <a:gd name="T10" fmla="*/ 15 w 15"/>
                <a:gd name="T11" fmla="*/ 8 h 47"/>
                <a:gd name="T12" fmla="*/ 15 w 15"/>
                <a:gd name="T13" fmla="*/ 39 h 47"/>
                <a:gd name="T14" fmla="*/ 8 w 15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47">
                  <a:moveTo>
                    <a:pt x="8" y="47"/>
                  </a:moveTo>
                  <a:cubicBezTo>
                    <a:pt x="3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44"/>
                    <a:pt x="12" y="47"/>
                    <a:pt x="8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16"/>
            <p:cNvSpPr/>
            <p:nvPr/>
          </p:nvSpPr>
          <p:spPr bwMode="auto">
            <a:xfrm>
              <a:off x="2885" y="1369"/>
              <a:ext cx="70" cy="220"/>
            </a:xfrm>
            <a:custGeom>
              <a:avLst/>
              <a:gdLst>
                <a:gd name="T0" fmla="*/ 7 w 15"/>
                <a:gd name="T1" fmla="*/ 47 h 47"/>
                <a:gd name="T2" fmla="*/ 0 w 15"/>
                <a:gd name="T3" fmla="*/ 39 h 47"/>
                <a:gd name="T4" fmla="*/ 0 w 15"/>
                <a:gd name="T5" fmla="*/ 8 h 47"/>
                <a:gd name="T6" fmla="*/ 7 w 15"/>
                <a:gd name="T7" fmla="*/ 0 h 47"/>
                <a:gd name="T8" fmla="*/ 7 w 15"/>
                <a:gd name="T9" fmla="*/ 0 h 47"/>
                <a:gd name="T10" fmla="*/ 15 w 15"/>
                <a:gd name="T11" fmla="*/ 8 h 47"/>
                <a:gd name="T12" fmla="*/ 15 w 15"/>
                <a:gd name="T13" fmla="*/ 39 h 47"/>
                <a:gd name="T14" fmla="*/ 7 w 15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47">
                  <a:moveTo>
                    <a:pt x="7" y="47"/>
                  </a:moveTo>
                  <a:cubicBezTo>
                    <a:pt x="3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44"/>
                    <a:pt x="12" y="47"/>
                    <a:pt x="7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17"/>
            <p:cNvSpPr/>
            <p:nvPr/>
          </p:nvSpPr>
          <p:spPr bwMode="auto">
            <a:xfrm>
              <a:off x="3016" y="1369"/>
              <a:ext cx="74" cy="220"/>
            </a:xfrm>
            <a:custGeom>
              <a:avLst/>
              <a:gdLst>
                <a:gd name="T0" fmla="*/ 8 w 16"/>
                <a:gd name="T1" fmla="*/ 47 h 47"/>
                <a:gd name="T2" fmla="*/ 0 w 16"/>
                <a:gd name="T3" fmla="*/ 39 h 47"/>
                <a:gd name="T4" fmla="*/ 0 w 16"/>
                <a:gd name="T5" fmla="*/ 8 h 47"/>
                <a:gd name="T6" fmla="*/ 8 w 16"/>
                <a:gd name="T7" fmla="*/ 0 h 47"/>
                <a:gd name="T8" fmla="*/ 8 w 16"/>
                <a:gd name="T9" fmla="*/ 0 h 47"/>
                <a:gd name="T10" fmla="*/ 16 w 16"/>
                <a:gd name="T11" fmla="*/ 8 h 47"/>
                <a:gd name="T12" fmla="*/ 16 w 16"/>
                <a:gd name="T13" fmla="*/ 39 h 47"/>
                <a:gd name="T14" fmla="*/ 8 w 16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47">
                  <a:moveTo>
                    <a:pt x="8" y="47"/>
                  </a:moveTo>
                  <a:cubicBezTo>
                    <a:pt x="4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4"/>
                    <a:pt x="12" y="47"/>
                    <a:pt x="8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18"/>
            <p:cNvSpPr/>
            <p:nvPr/>
          </p:nvSpPr>
          <p:spPr bwMode="auto">
            <a:xfrm>
              <a:off x="2656" y="1120"/>
              <a:ext cx="392" cy="117"/>
            </a:xfrm>
            <a:custGeom>
              <a:avLst/>
              <a:gdLst>
                <a:gd name="T0" fmla="*/ 84 w 84"/>
                <a:gd name="T1" fmla="*/ 25 h 25"/>
                <a:gd name="T2" fmla="*/ 52 w 84"/>
                <a:gd name="T3" fmla="*/ 4 h 25"/>
                <a:gd name="T4" fmla="*/ 32 w 84"/>
                <a:gd name="T5" fmla="*/ 4 h 25"/>
                <a:gd name="T6" fmla="*/ 18 w 84"/>
                <a:gd name="T7" fmla="*/ 13 h 25"/>
                <a:gd name="T8" fmla="*/ 0 w 84"/>
                <a:gd name="T9" fmla="*/ 25 h 25"/>
                <a:gd name="T10" fmla="*/ 84 w 84"/>
                <a:gd name="T1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25">
                  <a:moveTo>
                    <a:pt x="84" y="25"/>
                  </a:moveTo>
                  <a:cubicBezTo>
                    <a:pt x="52" y="4"/>
                    <a:pt x="52" y="4"/>
                    <a:pt x="52" y="4"/>
                  </a:cubicBezTo>
                  <a:cubicBezTo>
                    <a:pt x="46" y="0"/>
                    <a:pt x="38" y="0"/>
                    <a:pt x="32" y="4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0" y="25"/>
                    <a:pt x="0" y="25"/>
                    <a:pt x="0" y="25"/>
                  </a:cubicBezTo>
                  <a:lnTo>
                    <a:pt x="84" y="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19"/>
            <p:cNvSpPr/>
            <p:nvPr/>
          </p:nvSpPr>
          <p:spPr bwMode="auto">
            <a:xfrm>
              <a:off x="2572" y="1275"/>
              <a:ext cx="560" cy="75"/>
            </a:xfrm>
            <a:custGeom>
              <a:avLst/>
              <a:gdLst>
                <a:gd name="T0" fmla="*/ 120 w 120"/>
                <a:gd name="T1" fmla="*/ 8 h 16"/>
                <a:gd name="T2" fmla="*/ 112 w 120"/>
                <a:gd name="T3" fmla="*/ 16 h 16"/>
                <a:gd name="T4" fmla="*/ 8 w 120"/>
                <a:gd name="T5" fmla="*/ 16 h 16"/>
                <a:gd name="T6" fmla="*/ 0 w 120"/>
                <a:gd name="T7" fmla="*/ 8 h 16"/>
                <a:gd name="T8" fmla="*/ 0 w 120"/>
                <a:gd name="T9" fmla="*/ 8 h 16"/>
                <a:gd name="T10" fmla="*/ 8 w 120"/>
                <a:gd name="T11" fmla="*/ 0 h 16"/>
                <a:gd name="T12" fmla="*/ 112 w 120"/>
                <a:gd name="T13" fmla="*/ 0 h 16"/>
                <a:gd name="T14" fmla="*/ 120 w 120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16">
                  <a:moveTo>
                    <a:pt x="120" y="8"/>
                  </a:moveTo>
                  <a:cubicBezTo>
                    <a:pt x="120" y="12"/>
                    <a:pt x="116" y="16"/>
                    <a:pt x="112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6" y="0"/>
                    <a:pt x="120" y="3"/>
                    <a:pt x="120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4" name="Group 49"/>
          <p:cNvGrpSpPr>
            <a:grpSpLocks noChangeAspect="1"/>
          </p:cNvGrpSpPr>
          <p:nvPr/>
        </p:nvGrpSpPr>
        <p:grpSpPr bwMode="auto">
          <a:xfrm>
            <a:off x="745721" y="4062180"/>
            <a:ext cx="476138" cy="579624"/>
            <a:chOff x="1541" y="-155"/>
            <a:chExt cx="934" cy="1137"/>
          </a:xfrm>
        </p:grpSpPr>
        <p:sp>
          <p:nvSpPr>
            <p:cNvPr id="65" name="Freeform 50"/>
            <p:cNvSpPr/>
            <p:nvPr/>
          </p:nvSpPr>
          <p:spPr bwMode="auto">
            <a:xfrm>
              <a:off x="1541" y="288"/>
              <a:ext cx="934" cy="694"/>
            </a:xfrm>
            <a:custGeom>
              <a:avLst/>
              <a:gdLst>
                <a:gd name="T0" fmla="*/ 0 w 48"/>
                <a:gd name="T1" fmla="*/ 0 h 36"/>
                <a:gd name="T2" fmla="*/ 0 w 48"/>
                <a:gd name="T3" fmla="*/ 33 h 36"/>
                <a:gd name="T4" fmla="*/ 3 w 48"/>
                <a:gd name="T5" fmla="*/ 36 h 36"/>
                <a:gd name="T6" fmla="*/ 45 w 48"/>
                <a:gd name="T7" fmla="*/ 36 h 36"/>
                <a:gd name="T8" fmla="*/ 48 w 48"/>
                <a:gd name="T9" fmla="*/ 33 h 36"/>
                <a:gd name="T10" fmla="*/ 48 w 48"/>
                <a:gd name="T11" fmla="*/ 0 h 36"/>
                <a:gd name="T12" fmla="*/ 0 w 48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36">
                  <a:moveTo>
                    <a:pt x="0" y="0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5"/>
                    <a:pt x="1" y="36"/>
                    <a:pt x="3" y="36"/>
                  </a:cubicBezTo>
                  <a:cubicBezTo>
                    <a:pt x="13" y="36"/>
                    <a:pt x="35" y="36"/>
                    <a:pt x="45" y="36"/>
                  </a:cubicBezTo>
                  <a:cubicBezTo>
                    <a:pt x="47" y="36"/>
                    <a:pt x="48" y="35"/>
                    <a:pt x="48" y="33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51"/>
            <p:cNvSpPr>
              <a:spLocks noEditPoints="1"/>
            </p:cNvSpPr>
            <p:nvPr/>
          </p:nvSpPr>
          <p:spPr bwMode="auto">
            <a:xfrm>
              <a:off x="1541" y="-78"/>
              <a:ext cx="934" cy="289"/>
            </a:xfrm>
            <a:custGeom>
              <a:avLst/>
              <a:gdLst>
                <a:gd name="T0" fmla="*/ 48 w 48"/>
                <a:gd name="T1" fmla="*/ 3 h 15"/>
                <a:gd name="T2" fmla="*/ 45 w 48"/>
                <a:gd name="T3" fmla="*/ 0 h 15"/>
                <a:gd name="T4" fmla="*/ 3 w 48"/>
                <a:gd name="T5" fmla="*/ 0 h 15"/>
                <a:gd name="T6" fmla="*/ 0 w 48"/>
                <a:gd name="T7" fmla="*/ 3 h 15"/>
                <a:gd name="T8" fmla="*/ 0 w 48"/>
                <a:gd name="T9" fmla="*/ 15 h 15"/>
                <a:gd name="T10" fmla="*/ 48 w 48"/>
                <a:gd name="T11" fmla="*/ 15 h 15"/>
                <a:gd name="T12" fmla="*/ 48 w 48"/>
                <a:gd name="T13" fmla="*/ 3 h 15"/>
                <a:gd name="T14" fmla="*/ 3 w 48"/>
                <a:gd name="T15" fmla="*/ 12 h 15"/>
                <a:gd name="T16" fmla="*/ 45 w 48"/>
                <a:gd name="T17" fmla="*/ 12 h 15"/>
                <a:gd name="T18" fmla="*/ 45 w 48"/>
                <a:gd name="T19" fmla="*/ 4 h 15"/>
                <a:gd name="T20" fmla="*/ 3 w 48"/>
                <a:gd name="T21" fmla="*/ 4 h 15"/>
                <a:gd name="T22" fmla="*/ 3 w 48"/>
                <a:gd name="T23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" h="15">
                  <a:moveTo>
                    <a:pt x="48" y="3"/>
                  </a:moveTo>
                  <a:cubicBezTo>
                    <a:pt x="48" y="2"/>
                    <a:pt x="47" y="0"/>
                    <a:pt x="45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8" y="3"/>
                    <a:pt x="48" y="3"/>
                    <a:pt x="48" y="3"/>
                  </a:cubicBezTo>
                  <a:close/>
                  <a:moveTo>
                    <a:pt x="3" y="12"/>
                  </a:moveTo>
                  <a:cubicBezTo>
                    <a:pt x="45" y="12"/>
                    <a:pt x="45" y="12"/>
                    <a:pt x="45" y="12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2"/>
                    <a:pt x="3" y="12"/>
                    <a:pt x="3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52"/>
            <p:cNvSpPr/>
            <p:nvPr/>
          </p:nvSpPr>
          <p:spPr bwMode="auto">
            <a:xfrm>
              <a:off x="1541" y="-1"/>
              <a:ext cx="39" cy="212"/>
            </a:xfrm>
            <a:custGeom>
              <a:avLst/>
              <a:gdLst>
                <a:gd name="T0" fmla="*/ 1 w 2"/>
                <a:gd name="T1" fmla="*/ 0 h 11"/>
                <a:gd name="T2" fmla="*/ 1 w 2"/>
                <a:gd name="T3" fmla="*/ 0 h 11"/>
                <a:gd name="T4" fmla="*/ 0 w 2"/>
                <a:gd name="T5" fmla="*/ 1 h 11"/>
                <a:gd name="T6" fmla="*/ 0 w 2"/>
                <a:gd name="T7" fmla="*/ 10 h 11"/>
                <a:gd name="T8" fmla="*/ 1 w 2"/>
                <a:gd name="T9" fmla="*/ 11 h 11"/>
                <a:gd name="T10" fmla="*/ 1 w 2"/>
                <a:gd name="T11" fmla="*/ 11 h 11"/>
                <a:gd name="T12" fmla="*/ 2 w 2"/>
                <a:gd name="T13" fmla="*/ 10 h 11"/>
                <a:gd name="T14" fmla="*/ 2 w 2"/>
                <a:gd name="T15" fmla="*/ 1 h 11"/>
                <a:gd name="T16" fmla="*/ 1 w 2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1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3"/>
                    <a:pt x="0" y="7"/>
                    <a:pt x="0" y="10"/>
                  </a:cubicBezTo>
                  <a:cubicBezTo>
                    <a:pt x="0" y="10"/>
                    <a:pt x="0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1"/>
                    <a:pt x="2" y="10"/>
                    <a:pt x="2" y="10"/>
                  </a:cubicBezTo>
                  <a:cubicBezTo>
                    <a:pt x="2" y="7"/>
                    <a:pt x="2" y="3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53"/>
            <p:cNvSpPr/>
            <p:nvPr/>
          </p:nvSpPr>
          <p:spPr bwMode="auto">
            <a:xfrm>
              <a:off x="1696" y="-155"/>
              <a:ext cx="59" cy="231"/>
            </a:xfrm>
            <a:custGeom>
              <a:avLst/>
              <a:gdLst>
                <a:gd name="T0" fmla="*/ 1 w 3"/>
                <a:gd name="T1" fmla="*/ 0 h 12"/>
                <a:gd name="T2" fmla="*/ 1 w 3"/>
                <a:gd name="T3" fmla="*/ 0 h 12"/>
                <a:gd name="T4" fmla="*/ 0 w 3"/>
                <a:gd name="T5" fmla="*/ 2 h 12"/>
                <a:gd name="T6" fmla="*/ 0 w 3"/>
                <a:gd name="T7" fmla="*/ 10 h 12"/>
                <a:gd name="T8" fmla="*/ 1 w 3"/>
                <a:gd name="T9" fmla="*/ 12 h 12"/>
                <a:gd name="T10" fmla="*/ 1 w 3"/>
                <a:gd name="T11" fmla="*/ 12 h 12"/>
                <a:gd name="T12" fmla="*/ 3 w 3"/>
                <a:gd name="T13" fmla="*/ 10 h 12"/>
                <a:gd name="T14" fmla="*/ 3 w 3"/>
                <a:gd name="T15" fmla="*/ 2 h 12"/>
                <a:gd name="T16" fmla="*/ 1 w 3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5"/>
                    <a:pt x="0" y="7"/>
                    <a:pt x="0" y="10"/>
                  </a:cubicBezTo>
                  <a:cubicBezTo>
                    <a:pt x="0" y="11"/>
                    <a:pt x="0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2" y="12"/>
                    <a:pt x="3" y="11"/>
                    <a:pt x="3" y="10"/>
                  </a:cubicBezTo>
                  <a:cubicBezTo>
                    <a:pt x="3" y="7"/>
                    <a:pt x="3" y="5"/>
                    <a:pt x="3" y="2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54"/>
            <p:cNvSpPr/>
            <p:nvPr/>
          </p:nvSpPr>
          <p:spPr bwMode="auto">
            <a:xfrm>
              <a:off x="1871" y="-155"/>
              <a:ext cx="78" cy="231"/>
            </a:xfrm>
            <a:custGeom>
              <a:avLst/>
              <a:gdLst>
                <a:gd name="T0" fmla="*/ 2 w 4"/>
                <a:gd name="T1" fmla="*/ 0 h 12"/>
                <a:gd name="T2" fmla="*/ 2 w 4"/>
                <a:gd name="T3" fmla="*/ 0 h 12"/>
                <a:gd name="T4" fmla="*/ 0 w 4"/>
                <a:gd name="T5" fmla="*/ 2 h 12"/>
                <a:gd name="T6" fmla="*/ 0 w 4"/>
                <a:gd name="T7" fmla="*/ 10 h 12"/>
                <a:gd name="T8" fmla="*/ 2 w 4"/>
                <a:gd name="T9" fmla="*/ 12 h 12"/>
                <a:gd name="T10" fmla="*/ 2 w 4"/>
                <a:gd name="T11" fmla="*/ 12 h 12"/>
                <a:gd name="T12" fmla="*/ 4 w 4"/>
                <a:gd name="T13" fmla="*/ 10 h 12"/>
                <a:gd name="T14" fmla="*/ 4 w 4"/>
                <a:gd name="T15" fmla="*/ 2 h 12"/>
                <a:gd name="T16" fmla="*/ 2 w 4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1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7"/>
                    <a:pt x="0" y="10"/>
                  </a:cubicBezTo>
                  <a:cubicBezTo>
                    <a:pt x="0" y="11"/>
                    <a:pt x="1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3" y="12"/>
                    <a:pt x="4" y="11"/>
                    <a:pt x="4" y="10"/>
                  </a:cubicBezTo>
                  <a:cubicBezTo>
                    <a:pt x="4" y="7"/>
                    <a:pt x="4" y="5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55"/>
            <p:cNvSpPr/>
            <p:nvPr/>
          </p:nvSpPr>
          <p:spPr bwMode="auto">
            <a:xfrm>
              <a:off x="2066" y="-155"/>
              <a:ext cx="58" cy="231"/>
            </a:xfrm>
            <a:custGeom>
              <a:avLst/>
              <a:gdLst>
                <a:gd name="T0" fmla="*/ 2 w 3"/>
                <a:gd name="T1" fmla="*/ 0 h 12"/>
                <a:gd name="T2" fmla="*/ 2 w 3"/>
                <a:gd name="T3" fmla="*/ 0 h 12"/>
                <a:gd name="T4" fmla="*/ 0 w 3"/>
                <a:gd name="T5" fmla="*/ 2 h 12"/>
                <a:gd name="T6" fmla="*/ 0 w 3"/>
                <a:gd name="T7" fmla="*/ 10 h 12"/>
                <a:gd name="T8" fmla="*/ 2 w 3"/>
                <a:gd name="T9" fmla="*/ 12 h 12"/>
                <a:gd name="T10" fmla="*/ 2 w 3"/>
                <a:gd name="T11" fmla="*/ 12 h 12"/>
                <a:gd name="T12" fmla="*/ 3 w 3"/>
                <a:gd name="T13" fmla="*/ 10 h 12"/>
                <a:gd name="T14" fmla="*/ 3 w 3"/>
                <a:gd name="T15" fmla="*/ 2 h 12"/>
                <a:gd name="T16" fmla="*/ 2 w 3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7"/>
                    <a:pt x="0" y="10"/>
                  </a:cubicBezTo>
                  <a:cubicBezTo>
                    <a:pt x="0" y="11"/>
                    <a:pt x="1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3" y="12"/>
                    <a:pt x="3" y="11"/>
                    <a:pt x="3" y="10"/>
                  </a:cubicBezTo>
                  <a:cubicBezTo>
                    <a:pt x="3" y="7"/>
                    <a:pt x="3" y="5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56"/>
            <p:cNvSpPr/>
            <p:nvPr/>
          </p:nvSpPr>
          <p:spPr bwMode="auto">
            <a:xfrm>
              <a:off x="2261" y="-155"/>
              <a:ext cx="58" cy="231"/>
            </a:xfrm>
            <a:custGeom>
              <a:avLst/>
              <a:gdLst>
                <a:gd name="T0" fmla="*/ 2 w 3"/>
                <a:gd name="T1" fmla="*/ 0 h 12"/>
                <a:gd name="T2" fmla="*/ 2 w 3"/>
                <a:gd name="T3" fmla="*/ 0 h 12"/>
                <a:gd name="T4" fmla="*/ 0 w 3"/>
                <a:gd name="T5" fmla="*/ 2 h 12"/>
                <a:gd name="T6" fmla="*/ 0 w 3"/>
                <a:gd name="T7" fmla="*/ 10 h 12"/>
                <a:gd name="T8" fmla="*/ 2 w 3"/>
                <a:gd name="T9" fmla="*/ 12 h 12"/>
                <a:gd name="T10" fmla="*/ 2 w 3"/>
                <a:gd name="T11" fmla="*/ 12 h 12"/>
                <a:gd name="T12" fmla="*/ 3 w 3"/>
                <a:gd name="T13" fmla="*/ 10 h 12"/>
                <a:gd name="T14" fmla="*/ 3 w 3"/>
                <a:gd name="T15" fmla="*/ 2 h 12"/>
                <a:gd name="T16" fmla="*/ 2 w 3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7"/>
                    <a:pt x="0" y="10"/>
                  </a:cubicBezTo>
                  <a:cubicBezTo>
                    <a:pt x="0" y="11"/>
                    <a:pt x="1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3" y="11"/>
                    <a:pt x="3" y="10"/>
                  </a:cubicBezTo>
                  <a:cubicBezTo>
                    <a:pt x="3" y="7"/>
                    <a:pt x="3" y="5"/>
                    <a:pt x="3" y="2"/>
                  </a:cubicBezTo>
                  <a:cubicBezTo>
                    <a:pt x="3" y="1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2" name="Freeform 15"/>
          <p:cNvSpPr>
            <a:spLocks noEditPoints="1"/>
          </p:cNvSpPr>
          <p:nvPr/>
        </p:nvSpPr>
        <p:spPr bwMode="auto">
          <a:xfrm>
            <a:off x="2952578" y="4035619"/>
            <a:ext cx="519583" cy="632747"/>
          </a:xfrm>
          <a:custGeom>
            <a:avLst/>
            <a:gdLst>
              <a:gd name="T0" fmla="*/ 18 w 36"/>
              <a:gd name="T1" fmla="*/ 5 h 44"/>
              <a:gd name="T2" fmla="*/ 36 w 36"/>
              <a:gd name="T3" fmla="*/ 23 h 44"/>
              <a:gd name="T4" fmla="*/ 22 w 36"/>
              <a:gd name="T5" fmla="*/ 40 h 44"/>
              <a:gd name="T6" fmla="*/ 31 w 36"/>
              <a:gd name="T7" fmla="*/ 43 h 44"/>
              <a:gd name="T8" fmla="*/ 31 w 36"/>
              <a:gd name="T9" fmla="*/ 44 h 44"/>
              <a:gd name="T10" fmla="*/ 5 w 36"/>
              <a:gd name="T11" fmla="*/ 44 h 44"/>
              <a:gd name="T12" fmla="*/ 5 w 36"/>
              <a:gd name="T13" fmla="*/ 43 h 44"/>
              <a:gd name="T14" fmla="*/ 13 w 36"/>
              <a:gd name="T15" fmla="*/ 40 h 44"/>
              <a:gd name="T16" fmla="*/ 0 w 36"/>
              <a:gd name="T17" fmla="*/ 23 h 44"/>
              <a:gd name="T18" fmla="*/ 18 w 36"/>
              <a:gd name="T19" fmla="*/ 5 h 44"/>
              <a:gd name="T20" fmla="*/ 18 w 36"/>
              <a:gd name="T21" fmla="*/ 5 h 44"/>
              <a:gd name="T22" fmla="*/ 17 w 36"/>
              <a:gd name="T23" fmla="*/ 21 h 44"/>
              <a:gd name="T24" fmla="*/ 16 w 36"/>
              <a:gd name="T25" fmla="*/ 16 h 44"/>
              <a:gd name="T26" fmla="*/ 18 w 36"/>
              <a:gd name="T27" fmla="*/ 14 h 44"/>
              <a:gd name="T28" fmla="*/ 19 w 36"/>
              <a:gd name="T29" fmla="*/ 16 h 44"/>
              <a:gd name="T30" fmla="*/ 18 w 36"/>
              <a:gd name="T31" fmla="*/ 21 h 44"/>
              <a:gd name="T32" fmla="*/ 19 w 36"/>
              <a:gd name="T33" fmla="*/ 23 h 44"/>
              <a:gd name="T34" fmla="*/ 19 w 36"/>
              <a:gd name="T35" fmla="*/ 24 h 44"/>
              <a:gd name="T36" fmla="*/ 24 w 36"/>
              <a:gd name="T37" fmla="*/ 28 h 44"/>
              <a:gd name="T38" fmla="*/ 27 w 36"/>
              <a:gd name="T39" fmla="*/ 32 h 44"/>
              <a:gd name="T40" fmla="*/ 22 w 36"/>
              <a:gd name="T41" fmla="*/ 29 h 44"/>
              <a:gd name="T42" fmla="*/ 19 w 36"/>
              <a:gd name="T43" fmla="*/ 24 h 44"/>
              <a:gd name="T44" fmla="*/ 18 w 36"/>
              <a:gd name="T45" fmla="*/ 25 h 44"/>
              <a:gd name="T46" fmla="*/ 16 w 36"/>
              <a:gd name="T47" fmla="*/ 23 h 44"/>
              <a:gd name="T48" fmla="*/ 17 w 36"/>
              <a:gd name="T49" fmla="*/ 21 h 44"/>
              <a:gd name="T50" fmla="*/ 17 w 36"/>
              <a:gd name="T51" fmla="*/ 21 h 44"/>
              <a:gd name="T52" fmla="*/ 4 w 36"/>
              <a:gd name="T53" fmla="*/ 22 h 44"/>
              <a:gd name="T54" fmla="*/ 6 w 36"/>
              <a:gd name="T55" fmla="*/ 22 h 44"/>
              <a:gd name="T56" fmla="*/ 6 w 36"/>
              <a:gd name="T57" fmla="*/ 24 h 44"/>
              <a:gd name="T58" fmla="*/ 4 w 36"/>
              <a:gd name="T59" fmla="*/ 24 h 44"/>
              <a:gd name="T60" fmla="*/ 17 w 36"/>
              <a:gd name="T61" fmla="*/ 37 h 44"/>
              <a:gd name="T62" fmla="*/ 17 w 36"/>
              <a:gd name="T63" fmla="*/ 35 h 44"/>
              <a:gd name="T64" fmla="*/ 18 w 36"/>
              <a:gd name="T65" fmla="*/ 35 h 44"/>
              <a:gd name="T66" fmla="*/ 18 w 36"/>
              <a:gd name="T67" fmla="*/ 37 h 44"/>
              <a:gd name="T68" fmla="*/ 32 w 36"/>
              <a:gd name="T69" fmla="*/ 24 h 44"/>
              <a:gd name="T70" fmla="*/ 29 w 36"/>
              <a:gd name="T71" fmla="*/ 24 h 44"/>
              <a:gd name="T72" fmla="*/ 29 w 36"/>
              <a:gd name="T73" fmla="*/ 22 h 44"/>
              <a:gd name="T74" fmla="*/ 32 w 36"/>
              <a:gd name="T75" fmla="*/ 22 h 44"/>
              <a:gd name="T76" fmla="*/ 18 w 36"/>
              <a:gd name="T77" fmla="*/ 9 h 44"/>
              <a:gd name="T78" fmla="*/ 18 w 36"/>
              <a:gd name="T79" fmla="*/ 11 h 44"/>
              <a:gd name="T80" fmla="*/ 17 w 36"/>
              <a:gd name="T81" fmla="*/ 11 h 44"/>
              <a:gd name="T82" fmla="*/ 17 w 36"/>
              <a:gd name="T83" fmla="*/ 9 h 44"/>
              <a:gd name="T84" fmla="*/ 4 w 36"/>
              <a:gd name="T85" fmla="*/ 22 h 44"/>
              <a:gd name="T86" fmla="*/ 4 w 36"/>
              <a:gd name="T87" fmla="*/ 22 h 44"/>
              <a:gd name="T88" fmla="*/ 17 w 36"/>
              <a:gd name="T89" fmla="*/ 0 h 44"/>
              <a:gd name="T90" fmla="*/ 19 w 36"/>
              <a:gd name="T91" fmla="*/ 0 h 44"/>
              <a:gd name="T92" fmla="*/ 20 w 36"/>
              <a:gd name="T93" fmla="*/ 2 h 44"/>
              <a:gd name="T94" fmla="*/ 20 w 36"/>
              <a:gd name="T95" fmla="*/ 4 h 44"/>
              <a:gd name="T96" fmla="*/ 18 w 36"/>
              <a:gd name="T97" fmla="*/ 3 h 44"/>
              <a:gd name="T98" fmla="*/ 15 w 36"/>
              <a:gd name="T99" fmla="*/ 4 h 44"/>
              <a:gd name="T100" fmla="*/ 15 w 36"/>
              <a:gd name="T101" fmla="*/ 2 h 44"/>
              <a:gd name="T102" fmla="*/ 17 w 36"/>
              <a:gd name="T103" fmla="*/ 0 h 44"/>
              <a:gd name="T104" fmla="*/ 17 w 36"/>
              <a:gd name="T105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6" h="44">
                <a:moveTo>
                  <a:pt x="18" y="5"/>
                </a:moveTo>
                <a:cubicBezTo>
                  <a:pt x="27" y="5"/>
                  <a:pt x="36" y="13"/>
                  <a:pt x="36" y="23"/>
                </a:cubicBezTo>
                <a:cubicBezTo>
                  <a:pt x="36" y="31"/>
                  <a:pt x="30" y="39"/>
                  <a:pt x="22" y="40"/>
                </a:cubicBezTo>
                <a:cubicBezTo>
                  <a:pt x="31" y="43"/>
                  <a:pt x="31" y="43"/>
                  <a:pt x="31" y="43"/>
                </a:cubicBezTo>
                <a:cubicBezTo>
                  <a:pt x="31" y="44"/>
                  <a:pt x="31" y="44"/>
                  <a:pt x="31" y="44"/>
                </a:cubicBezTo>
                <a:cubicBezTo>
                  <a:pt x="5" y="44"/>
                  <a:pt x="5" y="44"/>
                  <a:pt x="5" y="44"/>
                </a:cubicBezTo>
                <a:cubicBezTo>
                  <a:pt x="5" y="43"/>
                  <a:pt x="5" y="43"/>
                  <a:pt x="5" y="43"/>
                </a:cubicBezTo>
                <a:cubicBezTo>
                  <a:pt x="13" y="40"/>
                  <a:pt x="13" y="40"/>
                  <a:pt x="13" y="40"/>
                </a:cubicBezTo>
                <a:cubicBezTo>
                  <a:pt x="6" y="39"/>
                  <a:pt x="0" y="31"/>
                  <a:pt x="0" y="23"/>
                </a:cubicBezTo>
                <a:cubicBezTo>
                  <a:pt x="0" y="13"/>
                  <a:pt x="8" y="5"/>
                  <a:pt x="18" y="5"/>
                </a:cubicBezTo>
                <a:cubicBezTo>
                  <a:pt x="18" y="5"/>
                  <a:pt x="18" y="5"/>
                  <a:pt x="18" y="5"/>
                </a:cubicBezTo>
                <a:close/>
                <a:moveTo>
                  <a:pt x="17" y="21"/>
                </a:moveTo>
                <a:cubicBezTo>
                  <a:pt x="16" y="16"/>
                  <a:pt x="16" y="16"/>
                  <a:pt x="16" y="16"/>
                </a:cubicBezTo>
                <a:cubicBezTo>
                  <a:pt x="18" y="14"/>
                  <a:pt x="18" y="14"/>
                  <a:pt x="18" y="14"/>
                </a:cubicBezTo>
                <a:cubicBezTo>
                  <a:pt x="19" y="16"/>
                  <a:pt x="19" y="16"/>
                  <a:pt x="19" y="16"/>
                </a:cubicBezTo>
                <a:cubicBezTo>
                  <a:pt x="18" y="21"/>
                  <a:pt x="18" y="21"/>
                  <a:pt x="18" y="21"/>
                </a:cubicBezTo>
                <a:cubicBezTo>
                  <a:pt x="19" y="22"/>
                  <a:pt x="19" y="22"/>
                  <a:pt x="19" y="23"/>
                </a:cubicBezTo>
                <a:cubicBezTo>
                  <a:pt x="19" y="23"/>
                  <a:pt x="19" y="24"/>
                  <a:pt x="19" y="24"/>
                </a:cubicBezTo>
                <a:cubicBezTo>
                  <a:pt x="24" y="28"/>
                  <a:pt x="24" y="28"/>
                  <a:pt x="24" y="28"/>
                </a:cubicBezTo>
                <a:cubicBezTo>
                  <a:pt x="27" y="32"/>
                  <a:pt x="27" y="32"/>
                  <a:pt x="27" y="32"/>
                </a:cubicBezTo>
                <a:cubicBezTo>
                  <a:pt x="22" y="29"/>
                  <a:pt x="22" y="29"/>
                  <a:pt x="22" y="29"/>
                </a:cubicBezTo>
                <a:cubicBezTo>
                  <a:pt x="19" y="24"/>
                  <a:pt x="19" y="24"/>
                  <a:pt x="19" y="24"/>
                </a:cubicBezTo>
                <a:cubicBezTo>
                  <a:pt x="19" y="25"/>
                  <a:pt x="18" y="25"/>
                  <a:pt x="18" y="25"/>
                </a:cubicBezTo>
                <a:cubicBezTo>
                  <a:pt x="17" y="25"/>
                  <a:pt x="16" y="24"/>
                  <a:pt x="16" y="23"/>
                </a:cubicBezTo>
                <a:cubicBezTo>
                  <a:pt x="16" y="22"/>
                  <a:pt x="16" y="22"/>
                  <a:pt x="17" y="21"/>
                </a:cubicBezTo>
                <a:cubicBezTo>
                  <a:pt x="17" y="21"/>
                  <a:pt x="17" y="21"/>
                  <a:pt x="17" y="21"/>
                </a:cubicBezTo>
                <a:close/>
                <a:moveTo>
                  <a:pt x="4" y="22"/>
                </a:moveTo>
                <a:cubicBezTo>
                  <a:pt x="6" y="22"/>
                  <a:pt x="6" y="22"/>
                  <a:pt x="6" y="22"/>
                </a:cubicBezTo>
                <a:cubicBezTo>
                  <a:pt x="6" y="24"/>
                  <a:pt x="6" y="24"/>
                  <a:pt x="6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31"/>
                  <a:pt x="10" y="36"/>
                  <a:pt x="17" y="37"/>
                </a:cubicBezTo>
                <a:cubicBezTo>
                  <a:pt x="17" y="35"/>
                  <a:pt x="17" y="35"/>
                  <a:pt x="17" y="35"/>
                </a:cubicBezTo>
                <a:cubicBezTo>
                  <a:pt x="18" y="35"/>
                  <a:pt x="18" y="35"/>
                  <a:pt x="18" y="35"/>
                </a:cubicBezTo>
                <a:cubicBezTo>
                  <a:pt x="18" y="37"/>
                  <a:pt x="18" y="37"/>
                  <a:pt x="18" y="37"/>
                </a:cubicBezTo>
                <a:cubicBezTo>
                  <a:pt x="25" y="36"/>
                  <a:pt x="31" y="31"/>
                  <a:pt x="32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22"/>
                  <a:pt x="29" y="22"/>
                  <a:pt x="29" y="22"/>
                </a:cubicBezTo>
                <a:cubicBezTo>
                  <a:pt x="32" y="22"/>
                  <a:pt x="32" y="22"/>
                  <a:pt x="32" y="22"/>
                </a:cubicBezTo>
                <a:cubicBezTo>
                  <a:pt x="31" y="15"/>
                  <a:pt x="25" y="9"/>
                  <a:pt x="18" y="9"/>
                </a:cubicBezTo>
                <a:cubicBezTo>
                  <a:pt x="18" y="11"/>
                  <a:pt x="18" y="11"/>
                  <a:pt x="18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9"/>
                  <a:pt x="17" y="9"/>
                  <a:pt x="17" y="9"/>
                </a:cubicBezTo>
                <a:cubicBezTo>
                  <a:pt x="10" y="9"/>
                  <a:pt x="4" y="15"/>
                  <a:pt x="4" y="22"/>
                </a:cubicBezTo>
                <a:cubicBezTo>
                  <a:pt x="4" y="22"/>
                  <a:pt x="4" y="22"/>
                  <a:pt x="4" y="22"/>
                </a:cubicBezTo>
                <a:close/>
                <a:moveTo>
                  <a:pt x="17" y="0"/>
                </a:moveTo>
                <a:cubicBezTo>
                  <a:pt x="19" y="0"/>
                  <a:pt x="19" y="0"/>
                  <a:pt x="19" y="0"/>
                </a:cubicBezTo>
                <a:cubicBezTo>
                  <a:pt x="20" y="0"/>
                  <a:pt x="20" y="1"/>
                  <a:pt x="20" y="2"/>
                </a:cubicBezTo>
                <a:cubicBezTo>
                  <a:pt x="20" y="4"/>
                  <a:pt x="20" y="4"/>
                  <a:pt x="20" y="4"/>
                </a:cubicBezTo>
                <a:cubicBezTo>
                  <a:pt x="19" y="4"/>
                  <a:pt x="19" y="3"/>
                  <a:pt x="18" y="3"/>
                </a:cubicBezTo>
                <a:cubicBezTo>
                  <a:pt x="17" y="3"/>
                  <a:pt x="16" y="4"/>
                  <a:pt x="15" y="4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1"/>
                  <a:pt x="16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74" name="Group 67"/>
          <p:cNvGrpSpPr>
            <a:grpSpLocks noChangeAspect="1"/>
          </p:cNvGrpSpPr>
          <p:nvPr/>
        </p:nvGrpSpPr>
        <p:grpSpPr bwMode="auto">
          <a:xfrm>
            <a:off x="4139866" y="3953009"/>
            <a:ext cx="358050" cy="375548"/>
            <a:chOff x="5541" y="-146"/>
            <a:chExt cx="1064" cy="1116"/>
          </a:xfrm>
          <a:solidFill>
            <a:srgbClr val="29B9A6"/>
          </a:solidFill>
        </p:grpSpPr>
        <p:sp>
          <p:nvSpPr>
            <p:cNvPr id="75" name="Freeform 68"/>
            <p:cNvSpPr>
              <a:spLocks noEditPoints="1"/>
            </p:cNvSpPr>
            <p:nvPr/>
          </p:nvSpPr>
          <p:spPr bwMode="auto">
            <a:xfrm>
              <a:off x="5541" y="-108"/>
              <a:ext cx="1064" cy="1078"/>
            </a:xfrm>
            <a:custGeom>
              <a:avLst/>
              <a:gdLst>
                <a:gd name="T0" fmla="*/ 28 w 55"/>
                <a:gd name="T1" fmla="*/ 28 h 56"/>
                <a:gd name="T2" fmla="*/ 53 w 55"/>
                <a:gd name="T3" fmla="*/ 16 h 56"/>
                <a:gd name="T4" fmla="*/ 55 w 55"/>
                <a:gd name="T5" fmla="*/ 28 h 56"/>
                <a:gd name="T6" fmla="*/ 28 w 55"/>
                <a:gd name="T7" fmla="*/ 56 h 56"/>
                <a:gd name="T8" fmla="*/ 0 w 55"/>
                <a:gd name="T9" fmla="*/ 28 h 56"/>
                <a:gd name="T10" fmla="*/ 28 w 55"/>
                <a:gd name="T11" fmla="*/ 0 h 56"/>
                <a:gd name="T12" fmla="*/ 28 w 55"/>
                <a:gd name="T13" fmla="*/ 28 h 56"/>
                <a:gd name="T14" fmla="*/ 49 w 55"/>
                <a:gd name="T15" fmla="*/ 37 h 56"/>
                <a:gd name="T16" fmla="*/ 48 w 55"/>
                <a:gd name="T17" fmla="*/ 39 h 56"/>
                <a:gd name="T18" fmla="*/ 41 w 55"/>
                <a:gd name="T19" fmla="*/ 47 h 56"/>
                <a:gd name="T20" fmla="*/ 40 w 55"/>
                <a:gd name="T21" fmla="*/ 48 h 56"/>
                <a:gd name="T22" fmla="*/ 31 w 55"/>
                <a:gd name="T23" fmla="*/ 51 h 56"/>
                <a:gd name="T24" fmla="*/ 29 w 55"/>
                <a:gd name="T25" fmla="*/ 51 h 56"/>
                <a:gd name="T26" fmla="*/ 20 w 55"/>
                <a:gd name="T27" fmla="*/ 50 h 56"/>
                <a:gd name="T28" fmla="*/ 14 w 55"/>
                <a:gd name="T29" fmla="*/ 47 h 56"/>
                <a:gd name="T30" fmla="*/ 12 w 55"/>
                <a:gd name="T31" fmla="*/ 45 h 56"/>
                <a:gd name="T32" fmla="*/ 6 w 55"/>
                <a:gd name="T33" fmla="*/ 36 h 56"/>
                <a:gd name="T34" fmla="*/ 5 w 55"/>
                <a:gd name="T35" fmla="*/ 34 h 56"/>
                <a:gd name="T36" fmla="*/ 5 w 55"/>
                <a:gd name="T37" fmla="*/ 25 h 56"/>
                <a:gd name="T38" fmla="*/ 5 w 55"/>
                <a:gd name="T39" fmla="*/ 22 h 56"/>
                <a:gd name="T40" fmla="*/ 10 w 55"/>
                <a:gd name="T41" fmla="*/ 13 h 56"/>
                <a:gd name="T42" fmla="*/ 12 w 55"/>
                <a:gd name="T43" fmla="*/ 11 h 56"/>
                <a:gd name="T44" fmla="*/ 23 w 55"/>
                <a:gd name="T45" fmla="*/ 5 h 56"/>
                <a:gd name="T46" fmla="*/ 23 w 55"/>
                <a:gd name="T47" fmla="*/ 35 h 56"/>
                <a:gd name="T48" fmla="*/ 50 w 55"/>
                <a:gd name="T49" fmla="*/ 23 h 56"/>
                <a:gd name="T50" fmla="*/ 50 w 55"/>
                <a:gd name="T51" fmla="*/ 35 h 56"/>
                <a:gd name="T52" fmla="*/ 49 w 55"/>
                <a:gd name="T53" fmla="*/ 3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5" h="56">
                  <a:moveTo>
                    <a:pt x="28" y="28"/>
                  </a:moveTo>
                  <a:cubicBezTo>
                    <a:pt x="53" y="16"/>
                    <a:pt x="53" y="16"/>
                    <a:pt x="53" y="16"/>
                  </a:cubicBezTo>
                  <a:cubicBezTo>
                    <a:pt x="55" y="20"/>
                    <a:pt x="55" y="24"/>
                    <a:pt x="55" y="28"/>
                  </a:cubicBezTo>
                  <a:cubicBezTo>
                    <a:pt x="55" y="43"/>
                    <a:pt x="43" y="56"/>
                    <a:pt x="28" y="56"/>
                  </a:cubicBezTo>
                  <a:cubicBezTo>
                    <a:pt x="12" y="56"/>
                    <a:pt x="0" y="43"/>
                    <a:pt x="0" y="28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28"/>
                    <a:pt x="28" y="28"/>
                    <a:pt x="28" y="28"/>
                  </a:cubicBezTo>
                  <a:close/>
                  <a:moveTo>
                    <a:pt x="49" y="37"/>
                  </a:moveTo>
                  <a:cubicBezTo>
                    <a:pt x="48" y="39"/>
                    <a:pt x="48" y="39"/>
                    <a:pt x="48" y="39"/>
                  </a:cubicBezTo>
                  <a:cubicBezTo>
                    <a:pt x="46" y="42"/>
                    <a:pt x="44" y="45"/>
                    <a:pt x="41" y="47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37" y="50"/>
                    <a:pt x="34" y="51"/>
                    <a:pt x="31" y="51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25" y="51"/>
                    <a:pt x="23" y="51"/>
                    <a:pt x="20" y="50"/>
                  </a:cubicBezTo>
                  <a:cubicBezTo>
                    <a:pt x="17" y="49"/>
                    <a:pt x="16" y="48"/>
                    <a:pt x="14" y="47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9" y="43"/>
                    <a:pt x="7" y="40"/>
                    <a:pt x="6" y="36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4" y="31"/>
                    <a:pt x="4" y="28"/>
                    <a:pt x="5" y="25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19"/>
                    <a:pt x="7" y="16"/>
                    <a:pt x="10" y="13"/>
                  </a:cubicBezTo>
                  <a:cubicBezTo>
                    <a:pt x="10" y="12"/>
                    <a:pt x="11" y="12"/>
                    <a:pt x="12" y="11"/>
                  </a:cubicBezTo>
                  <a:cubicBezTo>
                    <a:pt x="15" y="8"/>
                    <a:pt x="19" y="6"/>
                    <a:pt x="23" y="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1" y="27"/>
                    <a:pt x="51" y="31"/>
                    <a:pt x="50" y="35"/>
                  </a:cubicBezTo>
                  <a:cubicBezTo>
                    <a:pt x="49" y="37"/>
                    <a:pt x="49" y="37"/>
                    <a:pt x="49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69"/>
            <p:cNvSpPr/>
            <p:nvPr/>
          </p:nvSpPr>
          <p:spPr bwMode="auto">
            <a:xfrm>
              <a:off x="6160" y="-146"/>
              <a:ext cx="407" cy="462"/>
            </a:xfrm>
            <a:custGeom>
              <a:avLst/>
              <a:gdLst>
                <a:gd name="T0" fmla="*/ 0 w 21"/>
                <a:gd name="T1" fmla="*/ 0 h 24"/>
                <a:gd name="T2" fmla="*/ 21 w 21"/>
                <a:gd name="T3" fmla="*/ 14 h 24"/>
                <a:gd name="T4" fmla="*/ 0 w 21"/>
                <a:gd name="T5" fmla="*/ 24 h 24"/>
                <a:gd name="T6" fmla="*/ 0 w 21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4">
                  <a:moveTo>
                    <a:pt x="0" y="0"/>
                  </a:moveTo>
                  <a:cubicBezTo>
                    <a:pt x="9" y="0"/>
                    <a:pt x="18" y="5"/>
                    <a:pt x="21" y="1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8" name="Group 12"/>
          <p:cNvGrpSpPr>
            <a:grpSpLocks noChangeAspect="1"/>
          </p:cNvGrpSpPr>
          <p:nvPr/>
        </p:nvGrpSpPr>
        <p:grpSpPr bwMode="auto">
          <a:xfrm>
            <a:off x="4116674" y="2027876"/>
            <a:ext cx="404434" cy="366854"/>
            <a:chOff x="2535" y="1120"/>
            <a:chExt cx="635" cy="576"/>
          </a:xfrm>
          <a:solidFill>
            <a:srgbClr val="84CBC5"/>
          </a:solidFill>
        </p:grpSpPr>
        <p:sp>
          <p:nvSpPr>
            <p:cNvPr id="79" name="Freeform 13"/>
            <p:cNvSpPr/>
            <p:nvPr/>
          </p:nvSpPr>
          <p:spPr bwMode="auto">
            <a:xfrm>
              <a:off x="2535" y="1626"/>
              <a:ext cx="635" cy="70"/>
            </a:xfrm>
            <a:custGeom>
              <a:avLst/>
              <a:gdLst>
                <a:gd name="T0" fmla="*/ 136 w 136"/>
                <a:gd name="T1" fmla="*/ 7 h 15"/>
                <a:gd name="T2" fmla="*/ 128 w 136"/>
                <a:gd name="T3" fmla="*/ 15 h 15"/>
                <a:gd name="T4" fmla="*/ 8 w 136"/>
                <a:gd name="T5" fmla="*/ 15 h 15"/>
                <a:gd name="T6" fmla="*/ 0 w 136"/>
                <a:gd name="T7" fmla="*/ 7 h 15"/>
                <a:gd name="T8" fmla="*/ 0 w 136"/>
                <a:gd name="T9" fmla="*/ 7 h 15"/>
                <a:gd name="T10" fmla="*/ 8 w 136"/>
                <a:gd name="T11" fmla="*/ 0 h 15"/>
                <a:gd name="T12" fmla="*/ 128 w 136"/>
                <a:gd name="T13" fmla="*/ 0 h 15"/>
                <a:gd name="T14" fmla="*/ 136 w 136"/>
                <a:gd name="T15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6" h="15">
                  <a:moveTo>
                    <a:pt x="136" y="7"/>
                  </a:moveTo>
                  <a:cubicBezTo>
                    <a:pt x="136" y="12"/>
                    <a:pt x="133" y="15"/>
                    <a:pt x="12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3" y="15"/>
                    <a:pt x="0" y="12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3" y="0"/>
                    <a:pt x="136" y="3"/>
                    <a:pt x="13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14"/>
            <p:cNvSpPr/>
            <p:nvPr/>
          </p:nvSpPr>
          <p:spPr bwMode="auto">
            <a:xfrm>
              <a:off x="2614" y="1369"/>
              <a:ext cx="75" cy="220"/>
            </a:xfrm>
            <a:custGeom>
              <a:avLst/>
              <a:gdLst>
                <a:gd name="T0" fmla="*/ 8 w 16"/>
                <a:gd name="T1" fmla="*/ 47 h 47"/>
                <a:gd name="T2" fmla="*/ 0 w 16"/>
                <a:gd name="T3" fmla="*/ 39 h 47"/>
                <a:gd name="T4" fmla="*/ 0 w 16"/>
                <a:gd name="T5" fmla="*/ 8 h 47"/>
                <a:gd name="T6" fmla="*/ 8 w 16"/>
                <a:gd name="T7" fmla="*/ 0 h 47"/>
                <a:gd name="T8" fmla="*/ 8 w 16"/>
                <a:gd name="T9" fmla="*/ 0 h 47"/>
                <a:gd name="T10" fmla="*/ 16 w 16"/>
                <a:gd name="T11" fmla="*/ 8 h 47"/>
                <a:gd name="T12" fmla="*/ 16 w 16"/>
                <a:gd name="T13" fmla="*/ 39 h 47"/>
                <a:gd name="T14" fmla="*/ 8 w 16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47">
                  <a:moveTo>
                    <a:pt x="8" y="47"/>
                  </a:moveTo>
                  <a:cubicBezTo>
                    <a:pt x="4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4"/>
                    <a:pt x="12" y="47"/>
                    <a:pt x="8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15"/>
            <p:cNvSpPr/>
            <p:nvPr/>
          </p:nvSpPr>
          <p:spPr bwMode="auto">
            <a:xfrm>
              <a:off x="2750" y="1369"/>
              <a:ext cx="70" cy="220"/>
            </a:xfrm>
            <a:custGeom>
              <a:avLst/>
              <a:gdLst>
                <a:gd name="T0" fmla="*/ 8 w 15"/>
                <a:gd name="T1" fmla="*/ 47 h 47"/>
                <a:gd name="T2" fmla="*/ 0 w 15"/>
                <a:gd name="T3" fmla="*/ 39 h 47"/>
                <a:gd name="T4" fmla="*/ 0 w 15"/>
                <a:gd name="T5" fmla="*/ 8 h 47"/>
                <a:gd name="T6" fmla="*/ 8 w 15"/>
                <a:gd name="T7" fmla="*/ 0 h 47"/>
                <a:gd name="T8" fmla="*/ 8 w 15"/>
                <a:gd name="T9" fmla="*/ 0 h 47"/>
                <a:gd name="T10" fmla="*/ 15 w 15"/>
                <a:gd name="T11" fmla="*/ 8 h 47"/>
                <a:gd name="T12" fmla="*/ 15 w 15"/>
                <a:gd name="T13" fmla="*/ 39 h 47"/>
                <a:gd name="T14" fmla="*/ 8 w 15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47">
                  <a:moveTo>
                    <a:pt x="8" y="47"/>
                  </a:moveTo>
                  <a:cubicBezTo>
                    <a:pt x="3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44"/>
                    <a:pt x="12" y="47"/>
                    <a:pt x="8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16"/>
            <p:cNvSpPr/>
            <p:nvPr/>
          </p:nvSpPr>
          <p:spPr bwMode="auto">
            <a:xfrm>
              <a:off x="2885" y="1369"/>
              <a:ext cx="70" cy="220"/>
            </a:xfrm>
            <a:custGeom>
              <a:avLst/>
              <a:gdLst>
                <a:gd name="T0" fmla="*/ 7 w 15"/>
                <a:gd name="T1" fmla="*/ 47 h 47"/>
                <a:gd name="T2" fmla="*/ 0 w 15"/>
                <a:gd name="T3" fmla="*/ 39 h 47"/>
                <a:gd name="T4" fmla="*/ 0 w 15"/>
                <a:gd name="T5" fmla="*/ 8 h 47"/>
                <a:gd name="T6" fmla="*/ 7 w 15"/>
                <a:gd name="T7" fmla="*/ 0 h 47"/>
                <a:gd name="T8" fmla="*/ 7 w 15"/>
                <a:gd name="T9" fmla="*/ 0 h 47"/>
                <a:gd name="T10" fmla="*/ 15 w 15"/>
                <a:gd name="T11" fmla="*/ 8 h 47"/>
                <a:gd name="T12" fmla="*/ 15 w 15"/>
                <a:gd name="T13" fmla="*/ 39 h 47"/>
                <a:gd name="T14" fmla="*/ 7 w 15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47">
                  <a:moveTo>
                    <a:pt x="7" y="47"/>
                  </a:moveTo>
                  <a:cubicBezTo>
                    <a:pt x="3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44"/>
                    <a:pt x="12" y="47"/>
                    <a:pt x="7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17"/>
            <p:cNvSpPr/>
            <p:nvPr/>
          </p:nvSpPr>
          <p:spPr bwMode="auto">
            <a:xfrm>
              <a:off x="3016" y="1369"/>
              <a:ext cx="74" cy="220"/>
            </a:xfrm>
            <a:custGeom>
              <a:avLst/>
              <a:gdLst>
                <a:gd name="T0" fmla="*/ 8 w 16"/>
                <a:gd name="T1" fmla="*/ 47 h 47"/>
                <a:gd name="T2" fmla="*/ 0 w 16"/>
                <a:gd name="T3" fmla="*/ 39 h 47"/>
                <a:gd name="T4" fmla="*/ 0 w 16"/>
                <a:gd name="T5" fmla="*/ 8 h 47"/>
                <a:gd name="T6" fmla="*/ 8 w 16"/>
                <a:gd name="T7" fmla="*/ 0 h 47"/>
                <a:gd name="T8" fmla="*/ 8 w 16"/>
                <a:gd name="T9" fmla="*/ 0 h 47"/>
                <a:gd name="T10" fmla="*/ 16 w 16"/>
                <a:gd name="T11" fmla="*/ 8 h 47"/>
                <a:gd name="T12" fmla="*/ 16 w 16"/>
                <a:gd name="T13" fmla="*/ 39 h 47"/>
                <a:gd name="T14" fmla="*/ 8 w 16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47">
                  <a:moveTo>
                    <a:pt x="8" y="47"/>
                  </a:moveTo>
                  <a:cubicBezTo>
                    <a:pt x="4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4"/>
                    <a:pt x="12" y="47"/>
                    <a:pt x="8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18"/>
            <p:cNvSpPr/>
            <p:nvPr/>
          </p:nvSpPr>
          <p:spPr bwMode="auto">
            <a:xfrm>
              <a:off x="2656" y="1120"/>
              <a:ext cx="392" cy="117"/>
            </a:xfrm>
            <a:custGeom>
              <a:avLst/>
              <a:gdLst>
                <a:gd name="T0" fmla="*/ 84 w 84"/>
                <a:gd name="T1" fmla="*/ 25 h 25"/>
                <a:gd name="T2" fmla="*/ 52 w 84"/>
                <a:gd name="T3" fmla="*/ 4 h 25"/>
                <a:gd name="T4" fmla="*/ 32 w 84"/>
                <a:gd name="T5" fmla="*/ 4 h 25"/>
                <a:gd name="T6" fmla="*/ 18 w 84"/>
                <a:gd name="T7" fmla="*/ 13 h 25"/>
                <a:gd name="T8" fmla="*/ 0 w 84"/>
                <a:gd name="T9" fmla="*/ 25 h 25"/>
                <a:gd name="T10" fmla="*/ 84 w 84"/>
                <a:gd name="T1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25">
                  <a:moveTo>
                    <a:pt x="84" y="25"/>
                  </a:moveTo>
                  <a:cubicBezTo>
                    <a:pt x="52" y="4"/>
                    <a:pt x="52" y="4"/>
                    <a:pt x="52" y="4"/>
                  </a:cubicBezTo>
                  <a:cubicBezTo>
                    <a:pt x="46" y="0"/>
                    <a:pt x="38" y="0"/>
                    <a:pt x="32" y="4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0" y="25"/>
                    <a:pt x="0" y="25"/>
                    <a:pt x="0" y="25"/>
                  </a:cubicBezTo>
                  <a:lnTo>
                    <a:pt x="84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19"/>
            <p:cNvSpPr/>
            <p:nvPr/>
          </p:nvSpPr>
          <p:spPr bwMode="auto">
            <a:xfrm>
              <a:off x="2572" y="1275"/>
              <a:ext cx="560" cy="75"/>
            </a:xfrm>
            <a:custGeom>
              <a:avLst/>
              <a:gdLst>
                <a:gd name="T0" fmla="*/ 120 w 120"/>
                <a:gd name="T1" fmla="*/ 8 h 16"/>
                <a:gd name="T2" fmla="*/ 112 w 120"/>
                <a:gd name="T3" fmla="*/ 16 h 16"/>
                <a:gd name="T4" fmla="*/ 8 w 120"/>
                <a:gd name="T5" fmla="*/ 16 h 16"/>
                <a:gd name="T6" fmla="*/ 0 w 120"/>
                <a:gd name="T7" fmla="*/ 8 h 16"/>
                <a:gd name="T8" fmla="*/ 0 w 120"/>
                <a:gd name="T9" fmla="*/ 8 h 16"/>
                <a:gd name="T10" fmla="*/ 8 w 120"/>
                <a:gd name="T11" fmla="*/ 0 h 16"/>
                <a:gd name="T12" fmla="*/ 112 w 120"/>
                <a:gd name="T13" fmla="*/ 0 h 16"/>
                <a:gd name="T14" fmla="*/ 120 w 120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16">
                  <a:moveTo>
                    <a:pt x="120" y="8"/>
                  </a:moveTo>
                  <a:cubicBezTo>
                    <a:pt x="120" y="12"/>
                    <a:pt x="116" y="16"/>
                    <a:pt x="112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6" y="0"/>
                    <a:pt x="120" y="3"/>
                    <a:pt x="12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6" name="Freeform 15"/>
          <p:cNvSpPr>
            <a:spLocks noEditPoints="1"/>
          </p:cNvSpPr>
          <p:nvPr/>
        </p:nvSpPr>
        <p:spPr bwMode="auto">
          <a:xfrm>
            <a:off x="4142934" y="2949620"/>
            <a:ext cx="351916" cy="428562"/>
          </a:xfrm>
          <a:custGeom>
            <a:avLst/>
            <a:gdLst>
              <a:gd name="T0" fmla="*/ 18 w 36"/>
              <a:gd name="T1" fmla="*/ 5 h 44"/>
              <a:gd name="T2" fmla="*/ 36 w 36"/>
              <a:gd name="T3" fmla="*/ 23 h 44"/>
              <a:gd name="T4" fmla="*/ 22 w 36"/>
              <a:gd name="T5" fmla="*/ 40 h 44"/>
              <a:gd name="T6" fmla="*/ 31 w 36"/>
              <a:gd name="T7" fmla="*/ 43 h 44"/>
              <a:gd name="T8" fmla="*/ 31 w 36"/>
              <a:gd name="T9" fmla="*/ 44 h 44"/>
              <a:gd name="T10" fmla="*/ 5 w 36"/>
              <a:gd name="T11" fmla="*/ 44 h 44"/>
              <a:gd name="T12" fmla="*/ 5 w 36"/>
              <a:gd name="T13" fmla="*/ 43 h 44"/>
              <a:gd name="T14" fmla="*/ 13 w 36"/>
              <a:gd name="T15" fmla="*/ 40 h 44"/>
              <a:gd name="T16" fmla="*/ 0 w 36"/>
              <a:gd name="T17" fmla="*/ 23 h 44"/>
              <a:gd name="T18" fmla="*/ 18 w 36"/>
              <a:gd name="T19" fmla="*/ 5 h 44"/>
              <a:gd name="T20" fmla="*/ 18 w 36"/>
              <a:gd name="T21" fmla="*/ 5 h 44"/>
              <a:gd name="T22" fmla="*/ 17 w 36"/>
              <a:gd name="T23" fmla="*/ 21 h 44"/>
              <a:gd name="T24" fmla="*/ 16 w 36"/>
              <a:gd name="T25" fmla="*/ 16 h 44"/>
              <a:gd name="T26" fmla="*/ 18 w 36"/>
              <a:gd name="T27" fmla="*/ 14 h 44"/>
              <a:gd name="T28" fmla="*/ 19 w 36"/>
              <a:gd name="T29" fmla="*/ 16 h 44"/>
              <a:gd name="T30" fmla="*/ 18 w 36"/>
              <a:gd name="T31" fmla="*/ 21 h 44"/>
              <a:gd name="T32" fmla="*/ 19 w 36"/>
              <a:gd name="T33" fmla="*/ 23 h 44"/>
              <a:gd name="T34" fmla="*/ 19 w 36"/>
              <a:gd name="T35" fmla="*/ 24 h 44"/>
              <a:gd name="T36" fmla="*/ 24 w 36"/>
              <a:gd name="T37" fmla="*/ 28 h 44"/>
              <a:gd name="T38" fmla="*/ 27 w 36"/>
              <a:gd name="T39" fmla="*/ 32 h 44"/>
              <a:gd name="T40" fmla="*/ 22 w 36"/>
              <a:gd name="T41" fmla="*/ 29 h 44"/>
              <a:gd name="T42" fmla="*/ 19 w 36"/>
              <a:gd name="T43" fmla="*/ 24 h 44"/>
              <a:gd name="T44" fmla="*/ 18 w 36"/>
              <a:gd name="T45" fmla="*/ 25 h 44"/>
              <a:gd name="T46" fmla="*/ 16 w 36"/>
              <a:gd name="T47" fmla="*/ 23 h 44"/>
              <a:gd name="T48" fmla="*/ 17 w 36"/>
              <a:gd name="T49" fmla="*/ 21 h 44"/>
              <a:gd name="T50" fmla="*/ 17 w 36"/>
              <a:gd name="T51" fmla="*/ 21 h 44"/>
              <a:gd name="T52" fmla="*/ 4 w 36"/>
              <a:gd name="T53" fmla="*/ 22 h 44"/>
              <a:gd name="T54" fmla="*/ 6 w 36"/>
              <a:gd name="T55" fmla="*/ 22 h 44"/>
              <a:gd name="T56" fmla="*/ 6 w 36"/>
              <a:gd name="T57" fmla="*/ 24 h 44"/>
              <a:gd name="T58" fmla="*/ 4 w 36"/>
              <a:gd name="T59" fmla="*/ 24 h 44"/>
              <a:gd name="T60" fmla="*/ 17 w 36"/>
              <a:gd name="T61" fmla="*/ 37 h 44"/>
              <a:gd name="T62" fmla="*/ 17 w 36"/>
              <a:gd name="T63" fmla="*/ 35 h 44"/>
              <a:gd name="T64" fmla="*/ 18 w 36"/>
              <a:gd name="T65" fmla="*/ 35 h 44"/>
              <a:gd name="T66" fmla="*/ 18 w 36"/>
              <a:gd name="T67" fmla="*/ 37 h 44"/>
              <a:gd name="T68" fmla="*/ 32 w 36"/>
              <a:gd name="T69" fmla="*/ 24 h 44"/>
              <a:gd name="T70" fmla="*/ 29 w 36"/>
              <a:gd name="T71" fmla="*/ 24 h 44"/>
              <a:gd name="T72" fmla="*/ 29 w 36"/>
              <a:gd name="T73" fmla="*/ 22 h 44"/>
              <a:gd name="T74" fmla="*/ 32 w 36"/>
              <a:gd name="T75" fmla="*/ 22 h 44"/>
              <a:gd name="T76" fmla="*/ 18 w 36"/>
              <a:gd name="T77" fmla="*/ 9 h 44"/>
              <a:gd name="T78" fmla="*/ 18 w 36"/>
              <a:gd name="T79" fmla="*/ 11 h 44"/>
              <a:gd name="T80" fmla="*/ 17 w 36"/>
              <a:gd name="T81" fmla="*/ 11 h 44"/>
              <a:gd name="T82" fmla="*/ 17 w 36"/>
              <a:gd name="T83" fmla="*/ 9 h 44"/>
              <a:gd name="T84" fmla="*/ 4 w 36"/>
              <a:gd name="T85" fmla="*/ 22 h 44"/>
              <a:gd name="T86" fmla="*/ 4 w 36"/>
              <a:gd name="T87" fmla="*/ 22 h 44"/>
              <a:gd name="T88" fmla="*/ 17 w 36"/>
              <a:gd name="T89" fmla="*/ 0 h 44"/>
              <a:gd name="T90" fmla="*/ 19 w 36"/>
              <a:gd name="T91" fmla="*/ 0 h 44"/>
              <a:gd name="T92" fmla="*/ 20 w 36"/>
              <a:gd name="T93" fmla="*/ 2 h 44"/>
              <a:gd name="T94" fmla="*/ 20 w 36"/>
              <a:gd name="T95" fmla="*/ 4 h 44"/>
              <a:gd name="T96" fmla="*/ 18 w 36"/>
              <a:gd name="T97" fmla="*/ 3 h 44"/>
              <a:gd name="T98" fmla="*/ 15 w 36"/>
              <a:gd name="T99" fmla="*/ 4 h 44"/>
              <a:gd name="T100" fmla="*/ 15 w 36"/>
              <a:gd name="T101" fmla="*/ 2 h 44"/>
              <a:gd name="T102" fmla="*/ 17 w 36"/>
              <a:gd name="T103" fmla="*/ 0 h 44"/>
              <a:gd name="T104" fmla="*/ 17 w 36"/>
              <a:gd name="T105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6" h="44">
                <a:moveTo>
                  <a:pt x="18" y="5"/>
                </a:moveTo>
                <a:cubicBezTo>
                  <a:pt x="27" y="5"/>
                  <a:pt x="36" y="13"/>
                  <a:pt x="36" y="23"/>
                </a:cubicBezTo>
                <a:cubicBezTo>
                  <a:pt x="36" y="31"/>
                  <a:pt x="30" y="39"/>
                  <a:pt x="22" y="40"/>
                </a:cubicBezTo>
                <a:cubicBezTo>
                  <a:pt x="31" y="43"/>
                  <a:pt x="31" y="43"/>
                  <a:pt x="31" y="43"/>
                </a:cubicBezTo>
                <a:cubicBezTo>
                  <a:pt x="31" y="44"/>
                  <a:pt x="31" y="44"/>
                  <a:pt x="31" y="44"/>
                </a:cubicBezTo>
                <a:cubicBezTo>
                  <a:pt x="5" y="44"/>
                  <a:pt x="5" y="44"/>
                  <a:pt x="5" y="44"/>
                </a:cubicBezTo>
                <a:cubicBezTo>
                  <a:pt x="5" y="43"/>
                  <a:pt x="5" y="43"/>
                  <a:pt x="5" y="43"/>
                </a:cubicBezTo>
                <a:cubicBezTo>
                  <a:pt x="13" y="40"/>
                  <a:pt x="13" y="40"/>
                  <a:pt x="13" y="40"/>
                </a:cubicBezTo>
                <a:cubicBezTo>
                  <a:pt x="6" y="39"/>
                  <a:pt x="0" y="31"/>
                  <a:pt x="0" y="23"/>
                </a:cubicBezTo>
                <a:cubicBezTo>
                  <a:pt x="0" y="13"/>
                  <a:pt x="8" y="5"/>
                  <a:pt x="18" y="5"/>
                </a:cubicBezTo>
                <a:cubicBezTo>
                  <a:pt x="18" y="5"/>
                  <a:pt x="18" y="5"/>
                  <a:pt x="18" y="5"/>
                </a:cubicBezTo>
                <a:close/>
                <a:moveTo>
                  <a:pt x="17" y="21"/>
                </a:moveTo>
                <a:cubicBezTo>
                  <a:pt x="16" y="16"/>
                  <a:pt x="16" y="16"/>
                  <a:pt x="16" y="16"/>
                </a:cubicBezTo>
                <a:cubicBezTo>
                  <a:pt x="18" y="14"/>
                  <a:pt x="18" y="14"/>
                  <a:pt x="18" y="14"/>
                </a:cubicBezTo>
                <a:cubicBezTo>
                  <a:pt x="19" y="16"/>
                  <a:pt x="19" y="16"/>
                  <a:pt x="19" y="16"/>
                </a:cubicBezTo>
                <a:cubicBezTo>
                  <a:pt x="18" y="21"/>
                  <a:pt x="18" y="21"/>
                  <a:pt x="18" y="21"/>
                </a:cubicBezTo>
                <a:cubicBezTo>
                  <a:pt x="19" y="22"/>
                  <a:pt x="19" y="22"/>
                  <a:pt x="19" y="23"/>
                </a:cubicBezTo>
                <a:cubicBezTo>
                  <a:pt x="19" y="23"/>
                  <a:pt x="19" y="24"/>
                  <a:pt x="19" y="24"/>
                </a:cubicBezTo>
                <a:cubicBezTo>
                  <a:pt x="24" y="28"/>
                  <a:pt x="24" y="28"/>
                  <a:pt x="24" y="28"/>
                </a:cubicBezTo>
                <a:cubicBezTo>
                  <a:pt x="27" y="32"/>
                  <a:pt x="27" y="32"/>
                  <a:pt x="27" y="32"/>
                </a:cubicBezTo>
                <a:cubicBezTo>
                  <a:pt x="22" y="29"/>
                  <a:pt x="22" y="29"/>
                  <a:pt x="22" y="29"/>
                </a:cubicBezTo>
                <a:cubicBezTo>
                  <a:pt x="19" y="24"/>
                  <a:pt x="19" y="24"/>
                  <a:pt x="19" y="24"/>
                </a:cubicBezTo>
                <a:cubicBezTo>
                  <a:pt x="19" y="25"/>
                  <a:pt x="18" y="25"/>
                  <a:pt x="18" y="25"/>
                </a:cubicBezTo>
                <a:cubicBezTo>
                  <a:pt x="17" y="25"/>
                  <a:pt x="16" y="24"/>
                  <a:pt x="16" y="23"/>
                </a:cubicBezTo>
                <a:cubicBezTo>
                  <a:pt x="16" y="22"/>
                  <a:pt x="16" y="22"/>
                  <a:pt x="17" y="21"/>
                </a:cubicBezTo>
                <a:cubicBezTo>
                  <a:pt x="17" y="21"/>
                  <a:pt x="17" y="21"/>
                  <a:pt x="17" y="21"/>
                </a:cubicBezTo>
                <a:close/>
                <a:moveTo>
                  <a:pt x="4" y="22"/>
                </a:moveTo>
                <a:cubicBezTo>
                  <a:pt x="6" y="22"/>
                  <a:pt x="6" y="22"/>
                  <a:pt x="6" y="22"/>
                </a:cubicBezTo>
                <a:cubicBezTo>
                  <a:pt x="6" y="24"/>
                  <a:pt x="6" y="24"/>
                  <a:pt x="6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31"/>
                  <a:pt x="10" y="36"/>
                  <a:pt x="17" y="37"/>
                </a:cubicBezTo>
                <a:cubicBezTo>
                  <a:pt x="17" y="35"/>
                  <a:pt x="17" y="35"/>
                  <a:pt x="17" y="35"/>
                </a:cubicBezTo>
                <a:cubicBezTo>
                  <a:pt x="18" y="35"/>
                  <a:pt x="18" y="35"/>
                  <a:pt x="18" y="35"/>
                </a:cubicBezTo>
                <a:cubicBezTo>
                  <a:pt x="18" y="37"/>
                  <a:pt x="18" y="37"/>
                  <a:pt x="18" y="37"/>
                </a:cubicBezTo>
                <a:cubicBezTo>
                  <a:pt x="25" y="36"/>
                  <a:pt x="31" y="31"/>
                  <a:pt x="32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22"/>
                  <a:pt x="29" y="22"/>
                  <a:pt x="29" y="22"/>
                </a:cubicBezTo>
                <a:cubicBezTo>
                  <a:pt x="32" y="22"/>
                  <a:pt x="32" y="22"/>
                  <a:pt x="32" y="22"/>
                </a:cubicBezTo>
                <a:cubicBezTo>
                  <a:pt x="31" y="15"/>
                  <a:pt x="25" y="9"/>
                  <a:pt x="18" y="9"/>
                </a:cubicBezTo>
                <a:cubicBezTo>
                  <a:pt x="18" y="11"/>
                  <a:pt x="18" y="11"/>
                  <a:pt x="18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9"/>
                  <a:pt x="17" y="9"/>
                  <a:pt x="17" y="9"/>
                </a:cubicBezTo>
                <a:cubicBezTo>
                  <a:pt x="10" y="9"/>
                  <a:pt x="4" y="15"/>
                  <a:pt x="4" y="22"/>
                </a:cubicBezTo>
                <a:cubicBezTo>
                  <a:pt x="4" y="22"/>
                  <a:pt x="4" y="22"/>
                  <a:pt x="4" y="22"/>
                </a:cubicBezTo>
                <a:close/>
                <a:moveTo>
                  <a:pt x="17" y="0"/>
                </a:moveTo>
                <a:cubicBezTo>
                  <a:pt x="19" y="0"/>
                  <a:pt x="19" y="0"/>
                  <a:pt x="19" y="0"/>
                </a:cubicBezTo>
                <a:cubicBezTo>
                  <a:pt x="20" y="0"/>
                  <a:pt x="20" y="1"/>
                  <a:pt x="20" y="2"/>
                </a:cubicBezTo>
                <a:cubicBezTo>
                  <a:pt x="20" y="4"/>
                  <a:pt x="20" y="4"/>
                  <a:pt x="20" y="4"/>
                </a:cubicBezTo>
                <a:cubicBezTo>
                  <a:pt x="19" y="4"/>
                  <a:pt x="19" y="3"/>
                  <a:pt x="18" y="3"/>
                </a:cubicBezTo>
                <a:cubicBezTo>
                  <a:pt x="17" y="3"/>
                  <a:pt x="16" y="4"/>
                  <a:pt x="15" y="4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1"/>
                  <a:pt x="16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close/>
              </a:path>
            </a:pathLst>
          </a:custGeom>
          <a:solidFill>
            <a:srgbClr val="F4726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87" name="Group 49"/>
          <p:cNvGrpSpPr>
            <a:grpSpLocks noChangeAspect="1"/>
          </p:cNvGrpSpPr>
          <p:nvPr/>
        </p:nvGrpSpPr>
        <p:grpSpPr bwMode="auto">
          <a:xfrm>
            <a:off x="4157646" y="4891537"/>
            <a:ext cx="322490" cy="392582"/>
            <a:chOff x="1541" y="-155"/>
            <a:chExt cx="934" cy="1137"/>
          </a:xfrm>
          <a:solidFill>
            <a:srgbClr val="F8D35E"/>
          </a:solidFill>
        </p:grpSpPr>
        <p:sp>
          <p:nvSpPr>
            <p:cNvPr id="88" name="Freeform 50"/>
            <p:cNvSpPr/>
            <p:nvPr/>
          </p:nvSpPr>
          <p:spPr bwMode="auto">
            <a:xfrm>
              <a:off x="1541" y="288"/>
              <a:ext cx="934" cy="694"/>
            </a:xfrm>
            <a:custGeom>
              <a:avLst/>
              <a:gdLst>
                <a:gd name="T0" fmla="*/ 0 w 48"/>
                <a:gd name="T1" fmla="*/ 0 h 36"/>
                <a:gd name="T2" fmla="*/ 0 w 48"/>
                <a:gd name="T3" fmla="*/ 33 h 36"/>
                <a:gd name="T4" fmla="*/ 3 w 48"/>
                <a:gd name="T5" fmla="*/ 36 h 36"/>
                <a:gd name="T6" fmla="*/ 45 w 48"/>
                <a:gd name="T7" fmla="*/ 36 h 36"/>
                <a:gd name="T8" fmla="*/ 48 w 48"/>
                <a:gd name="T9" fmla="*/ 33 h 36"/>
                <a:gd name="T10" fmla="*/ 48 w 48"/>
                <a:gd name="T11" fmla="*/ 0 h 36"/>
                <a:gd name="T12" fmla="*/ 0 w 48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36">
                  <a:moveTo>
                    <a:pt x="0" y="0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5"/>
                    <a:pt x="1" y="36"/>
                    <a:pt x="3" y="36"/>
                  </a:cubicBezTo>
                  <a:cubicBezTo>
                    <a:pt x="13" y="36"/>
                    <a:pt x="35" y="36"/>
                    <a:pt x="45" y="36"/>
                  </a:cubicBezTo>
                  <a:cubicBezTo>
                    <a:pt x="47" y="36"/>
                    <a:pt x="48" y="35"/>
                    <a:pt x="48" y="33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51"/>
            <p:cNvSpPr>
              <a:spLocks noEditPoints="1"/>
            </p:cNvSpPr>
            <p:nvPr/>
          </p:nvSpPr>
          <p:spPr bwMode="auto">
            <a:xfrm>
              <a:off x="1541" y="-78"/>
              <a:ext cx="934" cy="289"/>
            </a:xfrm>
            <a:custGeom>
              <a:avLst/>
              <a:gdLst>
                <a:gd name="T0" fmla="*/ 48 w 48"/>
                <a:gd name="T1" fmla="*/ 3 h 15"/>
                <a:gd name="T2" fmla="*/ 45 w 48"/>
                <a:gd name="T3" fmla="*/ 0 h 15"/>
                <a:gd name="T4" fmla="*/ 3 w 48"/>
                <a:gd name="T5" fmla="*/ 0 h 15"/>
                <a:gd name="T6" fmla="*/ 0 w 48"/>
                <a:gd name="T7" fmla="*/ 3 h 15"/>
                <a:gd name="T8" fmla="*/ 0 w 48"/>
                <a:gd name="T9" fmla="*/ 15 h 15"/>
                <a:gd name="T10" fmla="*/ 48 w 48"/>
                <a:gd name="T11" fmla="*/ 15 h 15"/>
                <a:gd name="T12" fmla="*/ 48 w 48"/>
                <a:gd name="T13" fmla="*/ 3 h 15"/>
                <a:gd name="T14" fmla="*/ 3 w 48"/>
                <a:gd name="T15" fmla="*/ 12 h 15"/>
                <a:gd name="T16" fmla="*/ 45 w 48"/>
                <a:gd name="T17" fmla="*/ 12 h 15"/>
                <a:gd name="T18" fmla="*/ 45 w 48"/>
                <a:gd name="T19" fmla="*/ 4 h 15"/>
                <a:gd name="T20" fmla="*/ 3 w 48"/>
                <a:gd name="T21" fmla="*/ 4 h 15"/>
                <a:gd name="T22" fmla="*/ 3 w 48"/>
                <a:gd name="T23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" h="15">
                  <a:moveTo>
                    <a:pt x="48" y="3"/>
                  </a:moveTo>
                  <a:cubicBezTo>
                    <a:pt x="48" y="2"/>
                    <a:pt x="47" y="0"/>
                    <a:pt x="45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8" y="3"/>
                    <a:pt x="48" y="3"/>
                    <a:pt x="48" y="3"/>
                  </a:cubicBezTo>
                  <a:close/>
                  <a:moveTo>
                    <a:pt x="3" y="12"/>
                  </a:moveTo>
                  <a:cubicBezTo>
                    <a:pt x="45" y="12"/>
                    <a:pt x="45" y="12"/>
                    <a:pt x="45" y="12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2"/>
                    <a:pt x="3" y="12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52"/>
            <p:cNvSpPr/>
            <p:nvPr/>
          </p:nvSpPr>
          <p:spPr bwMode="auto">
            <a:xfrm>
              <a:off x="1541" y="-1"/>
              <a:ext cx="39" cy="212"/>
            </a:xfrm>
            <a:custGeom>
              <a:avLst/>
              <a:gdLst>
                <a:gd name="T0" fmla="*/ 1 w 2"/>
                <a:gd name="T1" fmla="*/ 0 h 11"/>
                <a:gd name="T2" fmla="*/ 1 w 2"/>
                <a:gd name="T3" fmla="*/ 0 h 11"/>
                <a:gd name="T4" fmla="*/ 0 w 2"/>
                <a:gd name="T5" fmla="*/ 1 h 11"/>
                <a:gd name="T6" fmla="*/ 0 w 2"/>
                <a:gd name="T7" fmla="*/ 10 h 11"/>
                <a:gd name="T8" fmla="*/ 1 w 2"/>
                <a:gd name="T9" fmla="*/ 11 h 11"/>
                <a:gd name="T10" fmla="*/ 1 w 2"/>
                <a:gd name="T11" fmla="*/ 11 h 11"/>
                <a:gd name="T12" fmla="*/ 2 w 2"/>
                <a:gd name="T13" fmla="*/ 10 h 11"/>
                <a:gd name="T14" fmla="*/ 2 w 2"/>
                <a:gd name="T15" fmla="*/ 1 h 11"/>
                <a:gd name="T16" fmla="*/ 1 w 2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1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3"/>
                    <a:pt x="0" y="7"/>
                    <a:pt x="0" y="10"/>
                  </a:cubicBezTo>
                  <a:cubicBezTo>
                    <a:pt x="0" y="10"/>
                    <a:pt x="0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1"/>
                    <a:pt x="2" y="10"/>
                    <a:pt x="2" y="10"/>
                  </a:cubicBezTo>
                  <a:cubicBezTo>
                    <a:pt x="2" y="7"/>
                    <a:pt x="2" y="3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53"/>
            <p:cNvSpPr/>
            <p:nvPr/>
          </p:nvSpPr>
          <p:spPr bwMode="auto">
            <a:xfrm>
              <a:off x="1696" y="-155"/>
              <a:ext cx="59" cy="231"/>
            </a:xfrm>
            <a:custGeom>
              <a:avLst/>
              <a:gdLst>
                <a:gd name="T0" fmla="*/ 1 w 3"/>
                <a:gd name="T1" fmla="*/ 0 h 12"/>
                <a:gd name="T2" fmla="*/ 1 w 3"/>
                <a:gd name="T3" fmla="*/ 0 h 12"/>
                <a:gd name="T4" fmla="*/ 0 w 3"/>
                <a:gd name="T5" fmla="*/ 2 h 12"/>
                <a:gd name="T6" fmla="*/ 0 w 3"/>
                <a:gd name="T7" fmla="*/ 10 h 12"/>
                <a:gd name="T8" fmla="*/ 1 w 3"/>
                <a:gd name="T9" fmla="*/ 12 h 12"/>
                <a:gd name="T10" fmla="*/ 1 w 3"/>
                <a:gd name="T11" fmla="*/ 12 h 12"/>
                <a:gd name="T12" fmla="*/ 3 w 3"/>
                <a:gd name="T13" fmla="*/ 10 h 12"/>
                <a:gd name="T14" fmla="*/ 3 w 3"/>
                <a:gd name="T15" fmla="*/ 2 h 12"/>
                <a:gd name="T16" fmla="*/ 1 w 3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5"/>
                    <a:pt x="0" y="7"/>
                    <a:pt x="0" y="10"/>
                  </a:cubicBezTo>
                  <a:cubicBezTo>
                    <a:pt x="0" y="11"/>
                    <a:pt x="0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2" y="12"/>
                    <a:pt x="3" y="11"/>
                    <a:pt x="3" y="10"/>
                  </a:cubicBezTo>
                  <a:cubicBezTo>
                    <a:pt x="3" y="7"/>
                    <a:pt x="3" y="5"/>
                    <a:pt x="3" y="2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54"/>
            <p:cNvSpPr/>
            <p:nvPr/>
          </p:nvSpPr>
          <p:spPr bwMode="auto">
            <a:xfrm>
              <a:off x="1871" y="-155"/>
              <a:ext cx="78" cy="231"/>
            </a:xfrm>
            <a:custGeom>
              <a:avLst/>
              <a:gdLst>
                <a:gd name="T0" fmla="*/ 2 w 4"/>
                <a:gd name="T1" fmla="*/ 0 h 12"/>
                <a:gd name="T2" fmla="*/ 2 w 4"/>
                <a:gd name="T3" fmla="*/ 0 h 12"/>
                <a:gd name="T4" fmla="*/ 0 w 4"/>
                <a:gd name="T5" fmla="*/ 2 h 12"/>
                <a:gd name="T6" fmla="*/ 0 w 4"/>
                <a:gd name="T7" fmla="*/ 10 h 12"/>
                <a:gd name="T8" fmla="*/ 2 w 4"/>
                <a:gd name="T9" fmla="*/ 12 h 12"/>
                <a:gd name="T10" fmla="*/ 2 w 4"/>
                <a:gd name="T11" fmla="*/ 12 h 12"/>
                <a:gd name="T12" fmla="*/ 4 w 4"/>
                <a:gd name="T13" fmla="*/ 10 h 12"/>
                <a:gd name="T14" fmla="*/ 4 w 4"/>
                <a:gd name="T15" fmla="*/ 2 h 12"/>
                <a:gd name="T16" fmla="*/ 2 w 4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1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7"/>
                    <a:pt x="0" y="10"/>
                  </a:cubicBezTo>
                  <a:cubicBezTo>
                    <a:pt x="0" y="11"/>
                    <a:pt x="1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3" y="12"/>
                    <a:pt x="4" y="11"/>
                    <a:pt x="4" y="10"/>
                  </a:cubicBezTo>
                  <a:cubicBezTo>
                    <a:pt x="4" y="7"/>
                    <a:pt x="4" y="5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55"/>
            <p:cNvSpPr/>
            <p:nvPr/>
          </p:nvSpPr>
          <p:spPr bwMode="auto">
            <a:xfrm>
              <a:off x="2066" y="-155"/>
              <a:ext cx="58" cy="231"/>
            </a:xfrm>
            <a:custGeom>
              <a:avLst/>
              <a:gdLst>
                <a:gd name="T0" fmla="*/ 2 w 3"/>
                <a:gd name="T1" fmla="*/ 0 h 12"/>
                <a:gd name="T2" fmla="*/ 2 w 3"/>
                <a:gd name="T3" fmla="*/ 0 h 12"/>
                <a:gd name="T4" fmla="*/ 0 w 3"/>
                <a:gd name="T5" fmla="*/ 2 h 12"/>
                <a:gd name="T6" fmla="*/ 0 w 3"/>
                <a:gd name="T7" fmla="*/ 10 h 12"/>
                <a:gd name="T8" fmla="*/ 2 w 3"/>
                <a:gd name="T9" fmla="*/ 12 h 12"/>
                <a:gd name="T10" fmla="*/ 2 w 3"/>
                <a:gd name="T11" fmla="*/ 12 h 12"/>
                <a:gd name="T12" fmla="*/ 3 w 3"/>
                <a:gd name="T13" fmla="*/ 10 h 12"/>
                <a:gd name="T14" fmla="*/ 3 w 3"/>
                <a:gd name="T15" fmla="*/ 2 h 12"/>
                <a:gd name="T16" fmla="*/ 2 w 3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7"/>
                    <a:pt x="0" y="10"/>
                  </a:cubicBezTo>
                  <a:cubicBezTo>
                    <a:pt x="0" y="11"/>
                    <a:pt x="1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3" y="12"/>
                    <a:pt x="3" y="11"/>
                    <a:pt x="3" y="10"/>
                  </a:cubicBezTo>
                  <a:cubicBezTo>
                    <a:pt x="3" y="7"/>
                    <a:pt x="3" y="5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56"/>
            <p:cNvSpPr/>
            <p:nvPr/>
          </p:nvSpPr>
          <p:spPr bwMode="auto">
            <a:xfrm>
              <a:off x="2261" y="-155"/>
              <a:ext cx="58" cy="231"/>
            </a:xfrm>
            <a:custGeom>
              <a:avLst/>
              <a:gdLst>
                <a:gd name="T0" fmla="*/ 2 w 3"/>
                <a:gd name="T1" fmla="*/ 0 h 12"/>
                <a:gd name="T2" fmla="*/ 2 w 3"/>
                <a:gd name="T3" fmla="*/ 0 h 12"/>
                <a:gd name="T4" fmla="*/ 0 w 3"/>
                <a:gd name="T5" fmla="*/ 2 h 12"/>
                <a:gd name="T6" fmla="*/ 0 w 3"/>
                <a:gd name="T7" fmla="*/ 10 h 12"/>
                <a:gd name="T8" fmla="*/ 2 w 3"/>
                <a:gd name="T9" fmla="*/ 12 h 12"/>
                <a:gd name="T10" fmla="*/ 2 w 3"/>
                <a:gd name="T11" fmla="*/ 12 h 12"/>
                <a:gd name="T12" fmla="*/ 3 w 3"/>
                <a:gd name="T13" fmla="*/ 10 h 12"/>
                <a:gd name="T14" fmla="*/ 3 w 3"/>
                <a:gd name="T15" fmla="*/ 2 h 12"/>
                <a:gd name="T16" fmla="*/ 2 w 3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7"/>
                    <a:pt x="0" y="10"/>
                  </a:cubicBezTo>
                  <a:cubicBezTo>
                    <a:pt x="0" y="11"/>
                    <a:pt x="1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3" y="11"/>
                    <a:pt x="3" y="10"/>
                  </a:cubicBezTo>
                  <a:cubicBezTo>
                    <a:pt x="3" y="7"/>
                    <a:pt x="3" y="5"/>
                    <a:pt x="3" y="2"/>
                  </a:cubicBezTo>
                  <a:cubicBezTo>
                    <a:pt x="3" y="1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5" name="文本框 94"/>
          <p:cNvSpPr txBox="1"/>
          <p:nvPr/>
        </p:nvSpPr>
        <p:spPr>
          <a:xfrm>
            <a:off x="4723765" y="1965325"/>
            <a:ext cx="25736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后台：官网管理后台</a:t>
            </a:r>
            <a:endParaRPr lang="zh-CN" altLang="en-US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4723765" y="2927350"/>
            <a:ext cx="38385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访问方式：电脑、钉钉扫码登陆</a:t>
            </a:r>
            <a:endParaRPr lang="zh-CN" altLang="en-US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4723765" y="3889375"/>
            <a:ext cx="62071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登陆网址：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http://www.2-class.com/admin_login</a:t>
            </a:r>
            <a:endParaRPr lang="zh-CN" altLang="en-US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4725035" y="4725670"/>
            <a:ext cx="466217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职责：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创建全校所有年级-班级架构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 为每个班级指定一名班主任老师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 创建班级学生名单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一键升级管理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" name="Straight Connector 32"/>
          <p:cNvCxnSpPr/>
          <p:nvPr/>
        </p:nvCxnSpPr>
        <p:spPr>
          <a:xfrm flipH="1">
            <a:off x="4723765" y="5721350"/>
            <a:ext cx="4613910" cy="0"/>
          </a:xfrm>
          <a:prstGeom prst="line">
            <a:avLst/>
          </a:prstGeom>
          <a:ln w="19050">
            <a:solidFill>
              <a:srgbClr val="F8D35E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32"/>
          <p:cNvCxnSpPr/>
          <p:nvPr/>
        </p:nvCxnSpPr>
        <p:spPr>
          <a:xfrm flipH="1">
            <a:off x="4725035" y="6175375"/>
            <a:ext cx="4613910" cy="0"/>
          </a:xfrm>
          <a:prstGeom prst="line">
            <a:avLst/>
          </a:prstGeom>
          <a:ln w="19050">
            <a:solidFill>
              <a:srgbClr val="F8D35E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2"/>
          <p:cNvCxnSpPr/>
          <p:nvPr/>
        </p:nvCxnSpPr>
        <p:spPr>
          <a:xfrm flipH="1">
            <a:off x="4725035" y="6631940"/>
            <a:ext cx="4613910" cy="0"/>
          </a:xfrm>
          <a:prstGeom prst="line">
            <a:avLst/>
          </a:prstGeom>
          <a:ln w="19050">
            <a:solidFill>
              <a:srgbClr val="F8D35E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16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1" grpId="0" bldLvl="0" animBg="1"/>
      <p:bldP spid="42" grpId="0" bldLvl="0" animBg="1"/>
      <p:bldP spid="43" grpId="0" bldLvl="0" animBg="1"/>
      <p:bldP spid="72" grpId="0" bldLvl="0" animBg="1"/>
      <p:bldP spid="86" grpId="0" bldLvl="0" animBg="1"/>
      <p:bldP spid="95" grpId="0"/>
      <p:bldP spid="96" grpId="0"/>
      <p:bldP spid="97" grpId="0"/>
      <p:bldP spid="9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8" name="组合 37"/>
          <p:cNvGrpSpPr/>
          <p:nvPr/>
        </p:nvGrpSpPr>
        <p:grpSpPr>
          <a:xfrm>
            <a:off x="-12700" y="587118"/>
            <a:ext cx="4997705" cy="520091"/>
            <a:chOff x="-12700" y="587118"/>
            <a:chExt cx="4997705" cy="520091"/>
          </a:xfrm>
        </p:grpSpPr>
        <p:sp>
          <p:nvSpPr>
            <p:cNvPr id="39" name="文本框 38"/>
            <p:cNvSpPr txBox="1"/>
            <p:nvPr/>
          </p:nvSpPr>
          <p:spPr>
            <a:xfrm>
              <a:off x="646050" y="615070"/>
              <a:ext cx="4338955" cy="492125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 sz="5400" b="1" baseline="0">
                  <a:solidFill>
                    <a:srgbClr val="F8D35E"/>
                  </a:solidFill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r>
                <a:rPr lang="zh-CN" altLang="en-US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学校管理员 </a:t>
              </a:r>
              <a:r>
                <a:rPr lang="en-US" altLang="zh-CN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— </a:t>
              </a:r>
              <a:r>
                <a:rPr lang="zh-CN" altLang="en-US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操作流程</a:t>
              </a:r>
              <a:endPara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-12700" y="587118"/>
              <a:ext cx="393700" cy="520091"/>
            </a:xfrm>
            <a:prstGeom prst="rect">
              <a:avLst/>
            </a:prstGeom>
            <a:solidFill>
              <a:srgbClr val="F472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" name="图片 3" descr="操作流程-区县管理员"/>
          <p:cNvPicPr>
            <a:picLocks noChangeAspect="1"/>
          </p:cNvPicPr>
          <p:nvPr/>
        </p:nvPicPr>
        <p:blipFill>
          <a:blip r:embed="rId1"/>
          <a:srcRect l="80694" t="3318" b="66156"/>
          <a:stretch>
            <a:fillRect/>
          </a:stretch>
        </p:blipFill>
        <p:spPr>
          <a:xfrm>
            <a:off x="645795" y="1526540"/>
            <a:ext cx="1828165" cy="2176780"/>
          </a:xfrm>
          <a:prstGeom prst="rect">
            <a:avLst/>
          </a:prstGeom>
        </p:spPr>
      </p:pic>
      <p:sp>
        <p:nvSpPr>
          <p:cNvPr id="60" name="Text Placeholder 3"/>
          <p:cNvSpPr txBox="1"/>
          <p:nvPr/>
        </p:nvSpPr>
        <p:spPr>
          <a:xfrm>
            <a:off x="2856791" y="1526461"/>
            <a:ext cx="686085" cy="738664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9B9A6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  <a:endParaRPr kumimoji="0" lang="en-US" sz="4800" b="1" i="0" u="none" strike="noStrike" kern="1200" cap="none" spc="0" normalizeH="0" baseline="0" noProof="0" dirty="0" smtClean="0">
              <a:ln>
                <a:noFill/>
              </a:ln>
              <a:solidFill>
                <a:srgbClr val="29B9A6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Text Placeholder 3"/>
          <p:cNvSpPr txBox="1"/>
          <p:nvPr/>
        </p:nvSpPr>
        <p:spPr>
          <a:xfrm>
            <a:off x="5776527" y="1526461"/>
            <a:ext cx="686085" cy="738664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472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  <a:endParaRPr kumimoji="0" lang="en-US" sz="4800" b="1" i="0" u="none" strike="noStrike" kern="1200" cap="none" spc="0" normalizeH="0" baseline="0" noProof="0" dirty="0" smtClean="0">
              <a:ln>
                <a:noFill/>
              </a:ln>
              <a:solidFill>
                <a:srgbClr val="F47264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" name="Text Placeholder 3"/>
          <p:cNvSpPr txBox="1"/>
          <p:nvPr/>
        </p:nvSpPr>
        <p:spPr>
          <a:xfrm>
            <a:off x="645567" y="4059023"/>
            <a:ext cx="678180" cy="738505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8D35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  <a:endParaRPr kumimoji="0" lang="en-US" sz="4800" b="1" i="0" u="none" strike="noStrike" kern="1200" cap="none" spc="0" normalizeH="0" baseline="0" noProof="0" dirty="0" smtClean="0">
              <a:ln>
                <a:noFill/>
              </a:ln>
              <a:solidFill>
                <a:srgbClr val="F8D35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1" name="Straight Connector 25"/>
          <p:cNvCxnSpPr/>
          <p:nvPr/>
        </p:nvCxnSpPr>
        <p:spPr>
          <a:xfrm>
            <a:off x="3667075" y="1872338"/>
            <a:ext cx="1958535" cy="0"/>
          </a:xfrm>
          <a:prstGeom prst="line">
            <a:avLst/>
          </a:prstGeom>
          <a:ln w="38100" cap="rnd">
            <a:solidFill>
              <a:srgbClr val="29B9A6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39"/>
          <p:cNvCxnSpPr/>
          <p:nvPr/>
        </p:nvCxnSpPr>
        <p:spPr>
          <a:xfrm>
            <a:off x="6720205" y="1872615"/>
            <a:ext cx="5117465" cy="0"/>
          </a:xfrm>
          <a:prstGeom prst="line">
            <a:avLst/>
          </a:prstGeom>
          <a:ln w="38100" cap="rnd">
            <a:solidFill>
              <a:srgbClr val="F47264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Elbow Connector 44"/>
          <p:cNvCxnSpPr/>
          <p:nvPr/>
        </p:nvCxnSpPr>
        <p:spPr>
          <a:xfrm rot="10800000" flipV="1">
            <a:off x="1483360" y="1871980"/>
            <a:ext cx="10368280" cy="2540000"/>
          </a:xfrm>
          <a:prstGeom prst="bentConnector3">
            <a:avLst>
              <a:gd name="adj1" fmla="val -269"/>
            </a:avLst>
          </a:prstGeom>
          <a:ln w="38100">
            <a:solidFill>
              <a:srgbClr val="F4726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文本框 80"/>
          <p:cNvSpPr txBox="1"/>
          <p:nvPr/>
        </p:nvSpPr>
        <p:spPr>
          <a:xfrm>
            <a:off x="3542665" y="1397000"/>
            <a:ext cx="23437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手机安装钉钉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2856935" y="2167106"/>
            <a:ext cx="2248671" cy="730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）扫码下载安装钉钉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）注册登录钉钉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6661785" y="1397000"/>
            <a:ext cx="50387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填写学校管理员老师导入班主任模板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5776595" y="2167255"/>
            <a:ext cx="6096635" cy="213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）打开模板：官网管理后台-学校管理员老师导入班主任模板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.xls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）收集全校班主任老师信息：年级、班级、老师姓名、工号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）在模板中填写：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年级、班级、老师姓名、工号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四个字段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b="1" dirty="0">
                <a:solidFill>
                  <a:srgbClr val="F4726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信息填写一定要按照格式要求，模板所给的信息千万不要更改！！！</a:t>
            </a:r>
            <a:endParaRPr lang="zh-CN" altLang="en-US" b="1" dirty="0">
              <a:solidFill>
                <a:srgbClr val="F4726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b="1" dirty="0">
                <a:solidFill>
                  <a:srgbClr val="F4726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信息不能有重复，尽量一次导入成功</a:t>
            </a:r>
            <a:endParaRPr lang="zh-CN" altLang="en-US" b="1" dirty="0">
              <a:solidFill>
                <a:srgbClr val="F4726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1698625" y="3970020"/>
            <a:ext cx="41878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学校管理员老师导入班主任老师</a:t>
            </a:r>
            <a:endParaRPr lang="zh-CN" altLang="en-US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1698625" y="4473575"/>
            <a:ext cx="9434830" cy="1691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）电脑登陆钉钉管理后台：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http://www.2-class.com/admin_login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，打开</a:t>
            </a:r>
            <a:r>
              <a:rPr lang="zh-CN" altLang="en-US" sz="1600" b="1" dirty="0">
                <a:solidFill>
                  <a:srgbClr val="F8D35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手机钉钉扫码后登陆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）点击首页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开始管理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按钮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）进入管理后台：账号管理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教师管理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）导入班主任老师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）全校年级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班级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班主任老师架构创建完成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848475" y="5873115"/>
            <a:ext cx="52114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3200" b="1" dirty="0">
                <a:solidFill>
                  <a:srgbClr val="F8D3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必须按照步骤流程进行操作</a:t>
            </a:r>
            <a:endParaRPr lang="zh-CN" altLang="zh-CN" sz="3200" b="1" dirty="0">
              <a:solidFill>
                <a:srgbClr val="F8D3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闪电形 7"/>
          <p:cNvSpPr/>
          <p:nvPr/>
        </p:nvSpPr>
        <p:spPr>
          <a:xfrm>
            <a:off x="6355715" y="5994400"/>
            <a:ext cx="452755" cy="462280"/>
          </a:xfrm>
          <a:prstGeom prst="lightningBolt">
            <a:avLst/>
          </a:prstGeom>
          <a:solidFill>
            <a:srgbClr val="F8D3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2" name="Straight Connector 25"/>
          <p:cNvCxnSpPr/>
          <p:nvPr/>
        </p:nvCxnSpPr>
        <p:spPr>
          <a:xfrm flipH="1">
            <a:off x="966470" y="4917440"/>
            <a:ext cx="7620" cy="2364105"/>
          </a:xfrm>
          <a:prstGeom prst="line">
            <a:avLst/>
          </a:prstGeom>
          <a:ln w="38100" cap="rnd">
            <a:solidFill>
              <a:srgbClr val="F8D35E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2" grpId="0"/>
      <p:bldP spid="69" grpId="0"/>
      <p:bldP spid="81" grpId="0"/>
      <p:bldP spid="82" grpId="0"/>
      <p:bldP spid="83" grpId="0"/>
      <p:bldP spid="87" grpId="0"/>
      <p:bldP spid="92" grpId="0"/>
      <p:bldP spid="9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组合 70"/>
          <p:cNvGrpSpPr/>
          <p:nvPr/>
        </p:nvGrpSpPr>
        <p:grpSpPr>
          <a:xfrm>
            <a:off x="-12700" y="357883"/>
            <a:ext cx="7058025" cy="738531"/>
            <a:chOff x="-12700" y="368678"/>
            <a:chExt cx="7058025" cy="738531"/>
          </a:xfrm>
        </p:grpSpPr>
        <p:sp>
          <p:nvSpPr>
            <p:cNvPr id="72" name="文本框 71"/>
            <p:cNvSpPr txBox="1"/>
            <p:nvPr/>
          </p:nvSpPr>
          <p:spPr>
            <a:xfrm>
              <a:off x="527050" y="368678"/>
              <a:ext cx="6518275" cy="738505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 sz="5400" b="1" baseline="0">
                  <a:solidFill>
                    <a:srgbClr val="F8D35E"/>
                  </a:solidFill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3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登录钉钉后台，页面出现如下提示</a:t>
              </a:r>
              <a:endPara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-12700" y="587118"/>
              <a:ext cx="393700" cy="520091"/>
            </a:xfrm>
            <a:prstGeom prst="rect">
              <a:avLst/>
            </a:prstGeom>
            <a:solidFill>
              <a:srgbClr val="F472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4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67385" y="1433195"/>
            <a:ext cx="3470275" cy="399161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图片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291965" y="1424305"/>
            <a:ext cx="5334000" cy="4000500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文本框 97"/>
          <p:cNvSpPr txBox="1"/>
          <p:nvPr/>
        </p:nvSpPr>
        <p:spPr>
          <a:xfrm>
            <a:off x="667385" y="5780405"/>
            <a:ext cx="102977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说明还没有被添加为学校管理员，没有钉钉后台管理权限，可以联系所在区县管理员添加。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16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" name="Rectangle 1"/>
          <p:cNvSpPr/>
          <p:nvPr/>
        </p:nvSpPr>
        <p:spPr>
          <a:xfrm>
            <a:off x="-8890" y="4387215"/>
            <a:ext cx="12200890" cy="2470785"/>
          </a:xfrm>
          <a:prstGeom prst="rect">
            <a:avLst/>
          </a:prstGeom>
          <a:solidFill>
            <a:srgbClr val="F472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grpSp>
        <p:nvGrpSpPr>
          <p:cNvPr id="38" name="组合 37"/>
          <p:cNvGrpSpPr/>
          <p:nvPr/>
        </p:nvGrpSpPr>
        <p:grpSpPr>
          <a:xfrm>
            <a:off x="-12700" y="587118"/>
            <a:ext cx="4847209" cy="520091"/>
            <a:chOff x="-12700" y="587118"/>
            <a:chExt cx="4847209" cy="520091"/>
          </a:xfrm>
        </p:grpSpPr>
        <p:sp>
          <p:nvSpPr>
            <p:cNvPr id="39" name="文本框 38"/>
            <p:cNvSpPr txBox="1"/>
            <p:nvPr/>
          </p:nvSpPr>
          <p:spPr>
            <a:xfrm>
              <a:off x="495554" y="601100"/>
              <a:ext cx="4338955" cy="492125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 sz="5400" b="1" baseline="0">
                  <a:solidFill>
                    <a:srgbClr val="F8D35E"/>
                  </a:solidFill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r>
                <a:rPr lang="zh-CN" altLang="en-US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学校管理员 </a:t>
              </a:r>
              <a:r>
                <a:rPr lang="en-US" altLang="zh-CN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— </a:t>
              </a:r>
              <a:r>
                <a:rPr lang="zh-CN" altLang="en-US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操作流程</a:t>
              </a:r>
              <a:endPara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-12700" y="587118"/>
              <a:ext cx="393700" cy="520091"/>
            </a:xfrm>
            <a:prstGeom prst="rect">
              <a:avLst/>
            </a:prstGeom>
            <a:solidFill>
              <a:srgbClr val="F472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2" name="文本框 91"/>
          <p:cNvSpPr txBox="1"/>
          <p:nvPr/>
        </p:nvSpPr>
        <p:spPr>
          <a:xfrm>
            <a:off x="462280" y="1316990"/>
            <a:ext cx="65754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 smtClean="0">
                <a:solidFill>
                  <a:srgbClr val="F4726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学校管理员老师导入班主任老师</a:t>
            </a:r>
            <a:r>
              <a:rPr lang="en-US" altLang="zh-CN" sz="2800" b="1" dirty="0" smtClean="0">
                <a:solidFill>
                  <a:srgbClr val="F4726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</a:t>
            </a:r>
            <a:r>
              <a:rPr lang="zh-CN" altLang="en-US" sz="2800" b="1" dirty="0" smtClean="0">
                <a:solidFill>
                  <a:srgbClr val="F4726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学生</a:t>
            </a:r>
            <a:endParaRPr lang="zh-CN" altLang="en-US" sz="2800" b="1" dirty="0" smtClean="0">
              <a:solidFill>
                <a:srgbClr val="F4726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381000" y="1958340"/>
            <a:ext cx="1089787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3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电脑登陆钉钉管理后台：http://www.2-class.com/admin_login，打开</a:t>
            </a:r>
            <a:r>
              <a:rPr lang="zh-CN" altLang="en-US" sz="2000" b="1" dirty="0">
                <a:solidFill>
                  <a:srgbClr val="F8D35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手机钉钉扫码后登陆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57530" y="5784850"/>
            <a:ext cx="1106805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学校管理员手机安装钉钉后，打开手机钉钉，通过右上角的</a:t>
            </a:r>
            <a:r>
              <a:rPr lang="en-US" altLang="zh-CN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“+”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找到</a:t>
            </a:r>
            <a:r>
              <a:rPr lang="en-US" altLang="zh-CN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扫一扫</a:t>
            </a:r>
            <a:r>
              <a:rPr lang="en-US" altLang="zh-CN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，电脑上的二维码扫码登陆第二课堂管理后台。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rcRect l="22300" r="24792"/>
          <a:stretch>
            <a:fillRect/>
          </a:stretch>
        </p:blipFill>
        <p:spPr>
          <a:xfrm>
            <a:off x="633095" y="2470785"/>
            <a:ext cx="2345690" cy="322770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5950" y="2479675"/>
            <a:ext cx="1739265" cy="3209925"/>
          </a:xfrm>
          <a:prstGeom prst="rect">
            <a:avLst/>
          </a:prstGeom>
        </p:spPr>
      </p:pic>
      <p:pic>
        <p:nvPicPr>
          <p:cNvPr id="2" name="图片 1" descr="lALPDgQ9qQ-n-IbNB4DNBDg_1080_1920.png_620x10000q90g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2380" y="2482850"/>
            <a:ext cx="1804035" cy="32067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37705" y="2482850"/>
            <a:ext cx="3968750" cy="31965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" name="Rectangle 1"/>
          <p:cNvSpPr/>
          <p:nvPr/>
        </p:nvSpPr>
        <p:spPr>
          <a:xfrm>
            <a:off x="-8890" y="4387215"/>
            <a:ext cx="12200890" cy="2470785"/>
          </a:xfrm>
          <a:prstGeom prst="rect">
            <a:avLst/>
          </a:prstGeom>
          <a:solidFill>
            <a:srgbClr val="F472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grpSp>
        <p:nvGrpSpPr>
          <p:cNvPr id="38" name="组合 37"/>
          <p:cNvGrpSpPr/>
          <p:nvPr/>
        </p:nvGrpSpPr>
        <p:grpSpPr>
          <a:xfrm>
            <a:off x="-12700" y="587118"/>
            <a:ext cx="4847209" cy="520091"/>
            <a:chOff x="-12700" y="587118"/>
            <a:chExt cx="4847209" cy="520091"/>
          </a:xfrm>
        </p:grpSpPr>
        <p:sp>
          <p:nvSpPr>
            <p:cNvPr id="39" name="文本框 38"/>
            <p:cNvSpPr txBox="1"/>
            <p:nvPr/>
          </p:nvSpPr>
          <p:spPr>
            <a:xfrm>
              <a:off x="495554" y="601100"/>
              <a:ext cx="4338955" cy="492125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 sz="5400" b="1" baseline="0">
                  <a:solidFill>
                    <a:srgbClr val="F8D35E"/>
                  </a:solidFill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r>
                <a:rPr lang="zh-CN" altLang="en-US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学校管理员 </a:t>
              </a:r>
              <a:r>
                <a:rPr lang="en-US" altLang="zh-CN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— </a:t>
              </a:r>
              <a:r>
                <a:rPr lang="zh-CN" altLang="en-US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操作流程</a:t>
              </a:r>
              <a:endPara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-12700" y="587118"/>
              <a:ext cx="393700" cy="520091"/>
            </a:xfrm>
            <a:prstGeom prst="rect">
              <a:avLst/>
            </a:prstGeom>
            <a:solidFill>
              <a:srgbClr val="F472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4" name="文本框 93"/>
          <p:cNvSpPr txBox="1"/>
          <p:nvPr/>
        </p:nvSpPr>
        <p:spPr>
          <a:xfrm>
            <a:off x="381000" y="1958340"/>
            <a:ext cx="1089787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3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）点击首页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开始管理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按钮          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）进入管理后台：账号管理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——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教师管理（学生管理）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5300" y="2449830"/>
            <a:ext cx="4104640" cy="3306445"/>
          </a:xfrm>
          <a:prstGeom prst="rect">
            <a:avLst/>
          </a:prstGeom>
        </p:spPr>
      </p:pic>
      <p:pic>
        <p:nvPicPr>
          <p:cNvPr id="4" name="图片 3" descr="12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1540" y="2449830"/>
            <a:ext cx="7422515" cy="330581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62280" y="1316990"/>
            <a:ext cx="65754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 smtClean="0">
                <a:solidFill>
                  <a:srgbClr val="F4726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学校管理员老师导入班主任老师</a:t>
            </a:r>
            <a:r>
              <a:rPr lang="en-US" altLang="zh-CN" sz="2800" b="1" dirty="0" smtClean="0">
                <a:solidFill>
                  <a:srgbClr val="F4726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</a:t>
            </a:r>
            <a:r>
              <a:rPr lang="zh-CN" altLang="en-US" sz="2800" b="1" dirty="0" smtClean="0">
                <a:solidFill>
                  <a:srgbClr val="F4726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学生</a:t>
            </a:r>
            <a:endParaRPr lang="zh-CN" altLang="en-US" sz="2800" b="1" dirty="0" smtClean="0">
              <a:solidFill>
                <a:srgbClr val="F4726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Bent Arrow 49"/>
          <p:cNvSpPr/>
          <p:nvPr/>
        </p:nvSpPr>
        <p:spPr>
          <a:xfrm flipH="1">
            <a:off x="-12701" y="4449067"/>
            <a:ext cx="10210800" cy="772235"/>
          </a:xfrm>
          <a:prstGeom prst="bentArrow">
            <a:avLst>
              <a:gd name="adj1" fmla="val 17673"/>
              <a:gd name="adj2" fmla="val 2457"/>
              <a:gd name="adj3" fmla="val 0"/>
              <a:gd name="adj4" fmla="val 51336"/>
            </a:avLst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8" name="Oval 34"/>
          <p:cNvSpPr/>
          <p:nvPr/>
        </p:nvSpPr>
        <p:spPr>
          <a:xfrm>
            <a:off x="2237066" y="4322791"/>
            <a:ext cx="252551" cy="2525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F472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Oval 34"/>
          <p:cNvSpPr/>
          <p:nvPr/>
        </p:nvSpPr>
        <p:spPr>
          <a:xfrm>
            <a:off x="4989791" y="4322791"/>
            <a:ext cx="252551" cy="2525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F8D3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Oval 34"/>
          <p:cNvSpPr/>
          <p:nvPr/>
        </p:nvSpPr>
        <p:spPr>
          <a:xfrm>
            <a:off x="7770925" y="4322791"/>
            <a:ext cx="252551" cy="2525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29B9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1" name="Oval 34"/>
          <p:cNvSpPr/>
          <p:nvPr/>
        </p:nvSpPr>
        <p:spPr>
          <a:xfrm>
            <a:off x="10083195" y="5085791"/>
            <a:ext cx="172658" cy="172656"/>
          </a:xfrm>
          <a:prstGeom prst="ellipse">
            <a:avLst/>
          </a:prstGeom>
          <a:solidFill>
            <a:schemeClr val="bg1"/>
          </a:solidFill>
          <a:ln w="57150">
            <a:solidFill>
              <a:srgbClr val="29B9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43" name="Straight Connector 32"/>
          <p:cNvCxnSpPr/>
          <p:nvPr/>
        </p:nvCxnSpPr>
        <p:spPr>
          <a:xfrm flipV="1">
            <a:off x="2367362" y="4449066"/>
            <a:ext cx="0" cy="723052"/>
          </a:xfrm>
          <a:prstGeom prst="line">
            <a:avLst/>
          </a:prstGeom>
          <a:ln w="19050">
            <a:solidFill>
              <a:srgbClr val="F47264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32"/>
          <p:cNvCxnSpPr/>
          <p:nvPr/>
        </p:nvCxnSpPr>
        <p:spPr>
          <a:xfrm flipV="1">
            <a:off x="5116066" y="4449066"/>
            <a:ext cx="0" cy="723052"/>
          </a:xfrm>
          <a:prstGeom prst="line">
            <a:avLst/>
          </a:prstGeom>
          <a:ln w="19050">
            <a:solidFill>
              <a:srgbClr val="F8D35E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32"/>
          <p:cNvCxnSpPr/>
          <p:nvPr/>
        </p:nvCxnSpPr>
        <p:spPr>
          <a:xfrm flipV="1">
            <a:off x="7898155" y="4449066"/>
            <a:ext cx="0" cy="723052"/>
          </a:xfrm>
          <a:prstGeom prst="line">
            <a:avLst/>
          </a:prstGeom>
          <a:ln w="19050">
            <a:solidFill>
              <a:srgbClr val="29B9A6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圆角矩形 47"/>
          <p:cNvSpPr/>
          <p:nvPr/>
        </p:nvSpPr>
        <p:spPr>
          <a:xfrm>
            <a:off x="1395152" y="5298394"/>
            <a:ext cx="1936377" cy="414925"/>
          </a:xfrm>
          <a:prstGeom prst="roundRect">
            <a:avLst/>
          </a:prstGeom>
          <a:solidFill>
            <a:srgbClr val="F4726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圆角矩形 48"/>
          <p:cNvSpPr/>
          <p:nvPr/>
        </p:nvSpPr>
        <p:spPr>
          <a:xfrm>
            <a:off x="4147877" y="5298394"/>
            <a:ext cx="1936377" cy="414925"/>
          </a:xfrm>
          <a:prstGeom prst="roundRect">
            <a:avLst/>
          </a:prstGeom>
          <a:solidFill>
            <a:srgbClr val="F8D3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圆角矩形 49"/>
          <p:cNvSpPr/>
          <p:nvPr/>
        </p:nvSpPr>
        <p:spPr>
          <a:xfrm>
            <a:off x="6900602" y="5298394"/>
            <a:ext cx="1936377" cy="414925"/>
          </a:xfrm>
          <a:prstGeom prst="roundRect">
            <a:avLst/>
          </a:prstGeom>
          <a:solidFill>
            <a:srgbClr val="29B9A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文本框 50"/>
          <p:cNvSpPr txBox="1"/>
          <p:nvPr/>
        </p:nvSpPr>
        <p:spPr>
          <a:xfrm>
            <a:off x="1553845" y="5316855"/>
            <a:ext cx="16275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2.2</a:t>
            </a:r>
            <a:r>
              <a:rPr lang="zh-CN" altLang="en-U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亿青少年</a:t>
            </a:r>
            <a:endParaRPr lang="zh-CN" altLang="en-US" sz="2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4524171" y="5308069"/>
            <a:ext cx="1498748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禁毒教育</a:t>
            </a:r>
            <a:endParaRPr lang="zh-CN" altLang="en-US" sz="2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7131050" y="5307965"/>
            <a:ext cx="1687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32</a:t>
            </a:r>
            <a:r>
              <a:rPr lang="zh-CN" altLang="en-U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万所学校</a:t>
            </a:r>
            <a:endParaRPr lang="zh-CN" altLang="en-US" sz="2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7556547" y="3567711"/>
            <a:ext cx="624494" cy="624492"/>
            <a:chOff x="7473695" y="1743073"/>
            <a:chExt cx="815598" cy="815596"/>
          </a:xfrm>
        </p:grpSpPr>
        <p:sp>
          <p:nvSpPr>
            <p:cNvPr id="58" name="Sev01"/>
            <p:cNvSpPr>
              <a:spLocks noChangeAspect="1"/>
            </p:cNvSpPr>
            <p:nvPr/>
          </p:nvSpPr>
          <p:spPr>
            <a:xfrm>
              <a:off x="7473695" y="1743073"/>
              <a:ext cx="815598" cy="815596"/>
            </a:xfrm>
            <a:prstGeom prst="ellipse">
              <a:avLst/>
            </a:prstGeom>
            <a:solidFill>
              <a:srgbClr val="29B9A6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61" name="Freeform 105"/>
            <p:cNvSpPr>
              <a:spLocks noEditPoints="1"/>
            </p:cNvSpPr>
            <p:nvPr/>
          </p:nvSpPr>
          <p:spPr bwMode="auto">
            <a:xfrm>
              <a:off x="7653542" y="1926222"/>
              <a:ext cx="455905" cy="449298"/>
            </a:xfrm>
            <a:custGeom>
              <a:avLst/>
              <a:gdLst/>
              <a:ahLst/>
              <a:cxnLst>
                <a:cxn ang="0">
                  <a:pos x="59" y="63"/>
                </a:cxn>
                <a:cxn ang="0">
                  <a:pos x="55" y="61"/>
                </a:cxn>
                <a:cxn ang="0">
                  <a:pos x="42" y="48"/>
                </a:cxn>
                <a:cxn ang="0">
                  <a:pos x="27" y="53"/>
                </a:cxn>
                <a:cxn ang="0">
                  <a:pos x="0" y="26"/>
                </a:cxn>
                <a:cxn ang="0">
                  <a:pos x="27" y="0"/>
                </a:cxn>
                <a:cxn ang="0">
                  <a:pos x="54" y="26"/>
                </a:cxn>
                <a:cxn ang="0">
                  <a:pos x="49" y="41"/>
                </a:cxn>
                <a:cxn ang="0">
                  <a:pos x="62" y="54"/>
                </a:cxn>
                <a:cxn ang="0">
                  <a:pos x="64" y="58"/>
                </a:cxn>
                <a:cxn ang="0">
                  <a:pos x="59" y="63"/>
                </a:cxn>
                <a:cxn ang="0">
                  <a:pos x="27" y="9"/>
                </a:cxn>
                <a:cxn ang="0">
                  <a:pos x="10" y="26"/>
                </a:cxn>
                <a:cxn ang="0">
                  <a:pos x="27" y="43"/>
                </a:cxn>
                <a:cxn ang="0">
                  <a:pos x="44" y="26"/>
                </a:cxn>
                <a:cxn ang="0">
                  <a:pos x="27" y="9"/>
                </a:cxn>
              </a:cxnLst>
              <a:rect l="0" t="0" r="r" b="b"/>
              <a:pathLst>
                <a:path w="64" h="63">
                  <a:moveTo>
                    <a:pt x="59" y="63"/>
                  </a:moveTo>
                  <a:cubicBezTo>
                    <a:pt x="57" y="63"/>
                    <a:pt x="56" y="62"/>
                    <a:pt x="55" y="61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38" y="51"/>
                    <a:pt x="33" y="53"/>
                    <a:pt x="27" y="53"/>
                  </a:cubicBezTo>
                  <a:cubicBezTo>
                    <a:pt x="12" y="53"/>
                    <a:pt x="0" y="41"/>
                    <a:pt x="0" y="26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4" y="12"/>
                    <a:pt x="54" y="26"/>
                  </a:cubicBezTo>
                  <a:cubicBezTo>
                    <a:pt x="54" y="32"/>
                    <a:pt x="52" y="37"/>
                    <a:pt x="49" y="41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3" y="55"/>
                    <a:pt x="64" y="57"/>
                    <a:pt x="64" y="58"/>
                  </a:cubicBezTo>
                  <a:cubicBezTo>
                    <a:pt x="64" y="61"/>
                    <a:pt x="61" y="63"/>
                    <a:pt x="59" y="63"/>
                  </a:cubicBezTo>
                  <a:close/>
                  <a:moveTo>
                    <a:pt x="27" y="9"/>
                  </a:moveTo>
                  <a:cubicBezTo>
                    <a:pt x="18" y="9"/>
                    <a:pt x="10" y="17"/>
                    <a:pt x="10" y="26"/>
                  </a:cubicBezTo>
                  <a:cubicBezTo>
                    <a:pt x="10" y="36"/>
                    <a:pt x="18" y="43"/>
                    <a:pt x="27" y="43"/>
                  </a:cubicBezTo>
                  <a:cubicBezTo>
                    <a:pt x="37" y="43"/>
                    <a:pt x="44" y="36"/>
                    <a:pt x="44" y="26"/>
                  </a:cubicBezTo>
                  <a:cubicBezTo>
                    <a:pt x="44" y="17"/>
                    <a:pt x="37" y="9"/>
                    <a:pt x="27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054860" y="3567430"/>
            <a:ext cx="623570" cy="623570"/>
            <a:chOff x="3236" y="5618"/>
            <a:chExt cx="982" cy="982"/>
          </a:xfrm>
        </p:grpSpPr>
        <p:sp>
          <p:nvSpPr>
            <p:cNvPr id="59" name="Sev01"/>
            <p:cNvSpPr>
              <a:spLocks noChangeAspect="1"/>
            </p:cNvSpPr>
            <p:nvPr/>
          </p:nvSpPr>
          <p:spPr>
            <a:xfrm>
              <a:off x="3236" y="5618"/>
              <a:ext cx="983" cy="983"/>
            </a:xfrm>
            <a:prstGeom prst="ellipse">
              <a:avLst/>
            </a:prstGeom>
            <a:solidFill>
              <a:srgbClr val="F47264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63" name="Freeform 135"/>
            <p:cNvSpPr>
              <a:spLocks noEditPoints="1"/>
            </p:cNvSpPr>
            <p:nvPr/>
          </p:nvSpPr>
          <p:spPr bwMode="auto">
            <a:xfrm>
              <a:off x="3435" y="5848"/>
              <a:ext cx="587" cy="550"/>
            </a:xfrm>
            <a:custGeom>
              <a:avLst/>
              <a:gdLst/>
              <a:ahLst/>
              <a:cxnLst>
                <a:cxn ang="0">
                  <a:pos x="13" y="39"/>
                </a:cxn>
                <a:cxn ang="0">
                  <a:pos x="8" y="39"/>
                </a:cxn>
                <a:cxn ang="0">
                  <a:pos x="0" y="33"/>
                </a:cxn>
                <a:cxn ang="0">
                  <a:pos x="5" y="19"/>
                </a:cxn>
                <a:cxn ang="0">
                  <a:pos x="15" y="22"/>
                </a:cxn>
                <a:cxn ang="0">
                  <a:pos x="20" y="21"/>
                </a:cxn>
                <a:cxn ang="0">
                  <a:pos x="20" y="24"/>
                </a:cxn>
                <a:cxn ang="0">
                  <a:pos x="23" y="34"/>
                </a:cxn>
                <a:cxn ang="0">
                  <a:pos x="13" y="39"/>
                </a:cxn>
                <a:cxn ang="0">
                  <a:pos x="15" y="19"/>
                </a:cxn>
                <a:cxn ang="0">
                  <a:pos x="5" y="9"/>
                </a:cxn>
                <a:cxn ang="0">
                  <a:pos x="15" y="0"/>
                </a:cxn>
                <a:cxn ang="0">
                  <a:pos x="25" y="9"/>
                </a:cxn>
                <a:cxn ang="0">
                  <a:pos x="15" y="19"/>
                </a:cxn>
                <a:cxn ang="0">
                  <a:pos x="53" y="68"/>
                </a:cxn>
                <a:cxn ang="0">
                  <a:pos x="20" y="68"/>
                </a:cxn>
                <a:cxn ang="0">
                  <a:pos x="10" y="58"/>
                </a:cxn>
                <a:cxn ang="0">
                  <a:pos x="23" y="36"/>
                </a:cxn>
                <a:cxn ang="0">
                  <a:pos x="37" y="41"/>
                </a:cxn>
                <a:cxn ang="0">
                  <a:pos x="50" y="36"/>
                </a:cxn>
                <a:cxn ang="0">
                  <a:pos x="64" y="58"/>
                </a:cxn>
                <a:cxn ang="0">
                  <a:pos x="53" y="68"/>
                </a:cxn>
                <a:cxn ang="0">
                  <a:pos x="37" y="39"/>
                </a:cxn>
                <a:cxn ang="0">
                  <a:pos x="22" y="24"/>
                </a:cxn>
                <a:cxn ang="0">
                  <a:pos x="37" y="9"/>
                </a:cxn>
                <a:cxn ang="0">
                  <a:pos x="51" y="24"/>
                </a:cxn>
                <a:cxn ang="0">
                  <a:pos x="37" y="39"/>
                </a:cxn>
                <a:cxn ang="0">
                  <a:pos x="59" y="19"/>
                </a:cxn>
                <a:cxn ang="0">
                  <a:pos x="49" y="9"/>
                </a:cxn>
                <a:cxn ang="0">
                  <a:pos x="59" y="0"/>
                </a:cxn>
                <a:cxn ang="0">
                  <a:pos x="68" y="9"/>
                </a:cxn>
                <a:cxn ang="0">
                  <a:pos x="59" y="19"/>
                </a:cxn>
                <a:cxn ang="0">
                  <a:pos x="66" y="39"/>
                </a:cxn>
                <a:cxn ang="0">
                  <a:pos x="61" y="39"/>
                </a:cxn>
                <a:cxn ang="0">
                  <a:pos x="51" y="34"/>
                </a:cxn>
                <a:cxn ang="0">
                  <a:pos x="54" y="24"/>
                </a:cxn>
                <a:cxn ang="0">
                  <a:pos x="54" y="21"/>
                </a:cxn>
                <a:cxn ang="0">
                  <a:pos x="59" y="22"/>
                </a:cxn>
                <a:cxn ang="0">
                  <a:pos x="69" y="19"/>
                </a:cxn>
                <a:cxn ang="0">
                  <a:pos x="73" y="33"/>
                </a:cxn>
                <a:cxn ang="0">
                  <a:pos x="66" y="39"/>
                </a:cxn>
              </a:cxnLst>
              <a:rect l="0" t="0" r="r" b="b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67" name="文本框 66"/>
          <p:cNvSpPr txBox="1"/>
          <p:nvPr/>
        </p:nvSpPr>
        <p:spPr>
          <a:xfrm>
            <a:off x="9340215" y="5298440"/>
            <a:ext cx="18916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青骄第二课堂</a:t>
            </a:r>
            <a:endParaRPr lang="zh-CN" altLang="en-US" sz="2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-12700" y="587118"/>
            <a:ext cx="2371647" cy="520091"/>
            <a:chOff x="-12700" y="587118"/>
            <a:chExt cx="2371647" cy="520091"/>
          </a:xfrm>
        </p:grpSpPr>
        <p:sp>
          <p:nvSpPr>
            <p:cNvPr id="72" name="文本框 71"/>
            <p:cNvSpPr txBox="1"/>
            <p:nvPr/>
          </p:nvSpPr>
          <p:spPr>
            <a:xfrm>
              <a:off x="733347" y="615070"/>
              <a:ext cx="1625600" cy="492125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 sz="5400" b="1" baseline="0">
                  <a:solidFill>
                    <a:srgbClr val="F8D35E"/>
                  </a:solidFill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r>
                <a:rPr lang="zh-CN" altLang="en-US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项目背景</a:t>
              </a:r>
              <a:endPara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-12700" y="587118"/>
              <a:ext cx="393700" cy="520091"/>
            </a:xfrm>
            <a:prstGeom prst="rect">
              <a:avLst/>
            </a:prstGeom>
            <a:solidFill>
              <a:srgbClr val="F8D3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804410" y="3567430"/>
            <a:ext cx="623570" cy="623570"/>
            <a:chOff x="7566" y="5618"/>
            <a:chExt cx="982" cy="982"/>
          </a:xfrm>
        </p:grpSpPr>
        <p:sp>
          <p:nvSpPr>
            <p:cNvPr id="60" name="Sev01"/>
            <p:cNvSpPr>
              <a:spLocks noChangeAspect="1"/>
            </p:cNvSpPr>
            <p:nvPr/>
          </p:nvSpPr>
          <p:spPr>
            <a:xfrm>
              <a:off x="7566" y="5618"/>
              <a:ext cx="983" cy="983"/>
            </a:xfrm>
            <a:prstGeom prst="ellipse">
              <a:avLst/>
            </a:prstGeom>
            <a:solidFill>
              <a:srgbClr val="F8D35E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62" name="Freeform 62"/>
            <p:cNvSpPr>
              <a:spLocks noEditPoints="1"/>
            </p:cNvSpPr>
            <p:nvPr/>
          </p:nvSpPr>
          <p:spPr bwMode="auto">
            <a:xfrm>
              <a:off x="7780" y="5848"/>
              <a:ext cx="555" cy="559"/>
            </a:xfrm>
            <a:custGeom>
              <a:avLst/>
              <a:gdLst/>
              <a:ahLst/>
              <a:cxnLst>
                <a:cxn ang="0">
                  <a:pos x="58" y="33"/>
                </a:cxn>
                <a:cxn ang="0">
                  <a:pos x="57" y="34"/>
                </a:cxn>
                <a:cxn ang="0">
                  <a:pos x="50" y="35"/>
                </a:cxn>
                <a:cxn ang="0">
                  <a:pos x="49" y="39"/>
                </a:cxn>
                <a:cxn ang="0">
                  <a:pos x="53" y="44"/>
                </a:cxn>
                <a:cxn ang="0">
                  <a:pos x="53" y="45"/>
                </a:cxn>
                <a:cxn ang="0">
                  <a:pos x="53" y="46"/>
                </a:cxn>
                <a:cxn ang="0">
                  <a:pos x="45" y="53"/>
                </a:cxn>
                <a:cxn ang="0">
                  <a:pos x="44" y="52"/>
                </a:cxn>
                <a:cxn ang="0">
                  <a:pos x="39" y="48"/>
                </a:cxn>
                <a:cxn ang="0">
                  <a:pos x="36" y="50"/>
                </a:cxn>
                <a:cxn ang="0">
                  <a:pos x="34" y="57"/>
                </a:cxn>
                <a:cxn ang="0">
                  <a:pos x="33" y="58"/>
                </a:cxn>
                <a:cxn ang="0">
                  <a:pos x="25" y="58"/>
                </a:cxn>
                <a:cxn ang="0">
                  <a:pos x="23" y="57"/>
                </a:cxn>
                <a:cxn ang="0">
                  <a:pos x="22" y="50"/>
                </a:cxn>
                <a:cxn ang="0">
                  <a:pos x="19" y="48"/>
                </a:cxn>
                <a:cxn ang="0">
                  <a:pos x="14" y="52"/>
                </a:cxn>
                <a:cxn ang="0">
                  <a:pos x="13" y="53"/>
                </a:cxn>
                <a:cxn ang="0">
                  <a:pos x="12" y="52"/>
                </a:cxn>
                <a:cxn ang="0">
                  <a:pos x="5" y="46"/>
                </a:cxn>
                <a:cxn ang="0">
                  <a:pos x="5" y="45"/>
                </a:cxn>
                <a:cxn ang="0">
                  <a:pos x="5" y="44"/>
                </a:cxn>
                <a:cxn ang="0">
                  <a:pos x="9" y="39"/>
                </a:cxn>
                <a:cxn ang="0">
                  <a:pos x="8" y="35"/>
                </a:cxn>
                <a:cxn ang="0">
                  <a:pos x="1" y="34"/>
                </a:cxn>
                <a:cxn ang="0">
                  <a:pos x="0" y="33"/>
                </a:cxn>
                <a:cxn ang="0">
                  <a:pos x="0" y="24"/>
                </a:cxn>
                <a:cxn ang="0">
                  <a:pos x="1" y="23"/>
                </a:cxn>
                <a:cxn ang="0">
                  <a:pos x="8" y="22"/>
                </a:cxn>
                <a:cxn ang="0">
                  <a:pos x="9" y="18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5" y="11"/>
                </a:cxn>
                <a:cxn ang="0">
                  <a:pos x="13" y="5"/>
                </a:cxn>
                <a:cxn ang="0">
                  <a:pos x="14" y="5"/>
                </a:cxn>
                <a:cxn ang="0">
                  <a:pos x="19" y="9"/>
                </a:cxn>
                <a:cxn ang="0">
                  <a:pos x="22" y="8"/>
                </a:cxn>
                <a:cxn ang="0">
                  <a:pos x="23" y="1"/>
                </a:cxn>
                <a:cxn ang="0">
                  <a:pos x="25" y="0"/>
                </a:cxn>
                <a:cxn ang="0">
                  <a:pos x="33" y="0"/>
                </a:cxn>
                <a:cxn ang="0">
                  <a:pos x="34" y="1"/>
                </a:cxn>
                <a:cxn ang="0">
                  <a:pos x="36" y="8"/>
                </a:cxn>
                <a:cxn ang="0">
                  <a:pos x="39" y="9"/>
                </a:cxn>
                <a:cxn ang="0">
                  <a:pos x="44" y="5"/>
                </a:cxn>
                <a:cxn ang="0">
                  <a:pos x="45" y="5"/>
                </a:cxn>
                <a:cxn ang="0">
                  <a:pos x="46" y="5"/>
                </a:cxn>
                <a:cxn ang="0">
                  <a:pos x="52" y="12"/>
                </a:cxn>
                <a:cxn ang="0">
                  <a:pos x="53" y="12"/>
                </a:cxn>
                <a:cxn ang="0">
                  <a:pos x="52" y="13"/>
                </a:cxn>
                <a:cxn ang="0">
                  <a:pos x="48" y="18"/>
                </a:cxn>
                <a:cxn ang="0">
                  <a:pos x="50" y="22"/>
                </a:cxn>
                <a:cxn ang="0">
                  <a:pos x="57" y="23"/>
                </a:cxn>
                <a:cxn ang="0">
                  <a:pos x="58" y="25"/>
                </a:cxn>
                <a:cxn ang="0">
                  <a:pos x="58" y="33"/>
                </a:cxn>
                <a:cxn ang="0">
                  <a:pos x="29" y="19"/>
                </a:cxn>
                <a:cxn ang="0">
                  <a:pos x="19" y="29"/>
                </a:cxn>
                <a:cxn ang="0">
                  <a:pos x="29" y="38"/>
                </a:cxn>
                <a:cxn ang="0">
                  <a:pos x="39" y="29"/>
                </a:cxn>
                <a:cxn ang="0">
                  <a:pos x="29" y="19"/>
                </a:cxn>
              </a:cxnLst>
              <a:rect l="0" t="0" r="r" b="b"/>
              <a:pathLst>
                <a:path w="58" h="58">
                  <a:moveTo>
                    <a:pt x="58" y="33"/>
                  </a:moveTo>
                  <a:cubicBezTo>
                    <a:pt x="58" y="34"/>
                    <a:pt x="58" y="34"/>
                    <a:pt x="57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7"/>
                    <a:pt x="49" y="38"/>
                    <a:pt x="49" y="39"/>
                  </a:cubicBezTo>
                  <a:cubicBezTo>
                    <a:pt x="50" y="41"/>
                    <a:pt x="51" y="42"/>
                    <a:pt x="53" y="44"/>
                  </a:cubicBezTo>
                  <a:cubicBezTo>
                    <a:pt x="53" y="44"/>
                    <a:pt x="53" y="45"/>
                    <a:pt x="53" y="45"/>
                  </a:cubicBezTo>
                  <a:cubicBezTo>
                    <a:pt x="53" y="45"/>
                    <a:pt x="53" y="46"/>
                    <a:pt x="53" y="46"/>
                  </a:cubicBezTo>
                  <a:cubicBezTo>
                    <a:pt x="52" y="47"/>
                    <a:pt x="47" y="53"/>
                    <a:pt x="45" y="53"/>
                  </a:cubicBezTo>
                  <a:cubicBezTo>
                    <a:pt x="45" y="53"/>
                    <a:pt x="45" y="53"/>
                    <a:pt x="44" y="52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8" y="49"/>
                    <a:pt x="37" y="49"/>
                    <a:pt x="36" y="50"/>
                  </a:cubicBezTo>
                  <a:cubicBezTo>
                    <a:pt x="35" y="52"/>
                    <a:pt x="35" y="55"/>
                    <a:pt x="34" y="57"/>
                  </a:cubicBezTo>
                  <a:cubicBezTo>
                    <a:pt x="34" y="57"/>
                    <a:pt x="34" y="58"/>
                    <a:pt x="33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4" y="58"/>
                    <a:pt x="23" y="57"/>
                    <a:pt x="23" y="57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1" y="49"/>
                    <a:pt x="20" y="49"/>
                    <a:pt x="19" y="48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3"/>
                    <a:pt x="12" y="53"/>
                    <a:pt x="12" y="52"/>
                  </a:cubicBezTo>
                  <a:cubicBezTo>
                    <a:pt x="10" y="50"/>
                    <a:pt x="7" y="48"/>
                    <a:pt x="5" y="46"/>
                  </a:cubicBezTo>
                  <a:cubicBezTo>
                    <a:pt x="5" y="46"/>
                    <a:pt x="5" y="45"/>
                    <a:pt x="5" y="45"/>
                  </a:cubicBezTo>
                  <a:cubicBezTo>
                    <a:pt x="5" y="45"/>
                    <a:pt x="5" y="44"/>
                    <a:pt x="5" y="44"/>
                  </a:cubicBezTo>
                  <a:cubicBezTo>
                    <a:pt x="7" y="42"/>
                    <a:pt x="8" y="41"/>
                    <a:pt x="9" y="39"/>
                  </a:cubicBezTo>
                  <a:cubicBezTo>
                    <a:pt x="9" y="38"/>
                    <a:pt x="8" y="37"/>
                    <a:pt x="8" y="35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4"/>
                    <a:pt x="0" y="33"/>
                    <a:pt x="0" y="3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9" y="20"/>
                    <a:pt x="9" y="18"/>
                  </a:cubicBezTo>
                  <a:cubicBezTo>
                    <a:pt x="8" y="17"/>
                    <a:pt x="7" y="15"/>
                    <a:pt x="5" y="13"/>
                  </a:cubicBezTo>
                  <a:cubicBezTo>
                    <a:pt x="5" y="13"/>
                    <a:pt x="5" y="13"/>
                    <a:pt x="5" y="12"/>
                  </a:cubicBezTo>
                  <a:cubicBezTo>
                    <a:pt x="5" y="12"/>
                    <a:pt x="5" y="12"/>
                    <a:pt x="5" y="11"/>
                  </a:cubicBezTo>
                  <a:cubicBezTo>
                    <a:pt x="6" y="10"/>
                    <a:pt x="11" y="5"/>
                    <a:pt x="13" y="5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1" y="8"/>
                    <a:pt x="22" y="8"/>
                  </a:cubicBezTo>
                  <a:cubicBezTo>
                    <a:pt x="22" y="5"/>
                    <a:pt x="23" y="3"/>
                    <a:pt x="23" y="1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8"/>
                    <a:pt x="38" y="9"/>
                    <a:pt x="39" y="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7"/>
                    <a:pt x="51" y="9"/>
                    <a:pt x="52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3"/>
                    <a:pt x="53" y="13"/>
                    <a:pt x="52" y="13"/>
                  </a:cubicBezTo>
                  <a:cubicBezTo>
                    <a:pt x="51" y="15"/>
                    <a:pt x="50" y="17"/>
                    <a:pt x="48" y="18"/>
                  </a:cubicBezTo>
                  <a:cubicBezTo>
                    <a:pt x="49" y="20"/>
                    <a:pt x="50" y="21"/>
                    <a:pt x="50" y="22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4"/>
                    <a:pt x="58" y="25"/>
                  </a:cubicBezTo>
                  <a:lnTo>
                    <a:pt x="58" y="33"/>
                  </a:lnTo>
                  <a:close/>
                  <a:moveTo>
                    <a:pt x="29" y="19"/>
                  </a:moveTo>
                  <a:cubicBezTo>
                    <a:pt x="24" y="19"/>
                    <a:pt x="19" y="23"/>
                    <a:pt x="19" y="29"/>
                  </a:cubicBezTo>
                  <a:cubicBezTo>
                    <a:pt x="19" y="34"/>
                    <a:pt x="24" y="38"/>
                    <a:pt x="29" y="38"/>
                  </a:cubicBezTo>
                  <a:cubicBezTo>
                    <a:pt x="34" y="38"/>
                    <a:pt x="39" y="34"/>
                    <a:pt x="39" y="29"/>
                  </a:cubicBezTo>
                  <a:cubicBezTo>
                    <a:pt x="39" y="23"/>
                    <a:pt x="34" y="19"/>
                    <a:pt x="29" y="1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963610" y="1375275"/>
            <a:ext cx="7500599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国家禁毒办主办</a:t>
            </a:r>
            <a:endParaRPr lang="en-US" altLang="zh-CN" sz="2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阿里巴巴公益部承办</a:t>
            </a:r>
            <a:endParaRPr lang="en-US" altLang="zh-CN" sz="2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面向 </a:t>
            </a:r>
            <a:r>
              <a:rPr lang="zh-CN" altLang="en-US" sz="2800" b="1" dirty="0" smtClean="0">
                <a:solidFill>
                  <a:srgbClr val="29B9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全国青少年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的 </a:t>
            </a:r>
            <a:r>
              <a:rPr lang="zh-CN" altLang="en-US" sz="2800" b="1" dirty="0" smtClean="0">
                <a:solidFill>
                  <a:srgbClr val="F8D3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禁毒教育 学习平台</a:t>
            </a:r>
            <a:endParaRPr lang="zh-CN" altLang="en-US" sz="2800" b="1" dirty="0" smtClean="0">
              <a:solidFill>
                <a:srgbClr val="F8D3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428830" y="1205138"/>
            <a:ext cx="5845763" cy="1453057"/>
            <a:chOff x="3142830" y="4888375"/>
            <a:chExt cx="5845763" cy="145305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42830" y="5221152"/>
              <a:ext cx="2160494" cy="787502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756381" y="5221152"/>
              <a:ext cx="2232212" cy="787502"/>
            </a:xfrm>
            <a:prstGeom prst="rect">
              <a:avLst/>
            </a:prstGeom>
            <a:ln>
              <a:noFill/>
            </a:ln>
          </p:spPr>
        </p:pic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303324" y="4888375"/>
              <a:ext cx="1453057" cy="1453057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21" name="等腰三角形 20"/>
          <p:cNvSpPr/>
          <p:nvPr/>
        </p:nvSpPr>
        <p:spPr>
          <a:xfrm rot="5400000">
            <a:off x="715086" y="1726468"/>
            <a:ext cx="266912" cy="230096"/>
          </a:xfrm>
          <a:prstGeom prst="triangle">
            <a:avLst/>
          </a:prstGeom>
          <a:solidFill>
            <a:srgbClr val="F472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FFC20F"/>
              </a:solidFill>
            </a:endParaRPr>
          </a:p>
        </p:txBody>
      </p:sp>
      <p:sp>
        <p:nvSpPr>
          <p:cNvPr id="3" name="等腰三角形 2"/>
          <p:cNvSpPr/>
          <p:nvPr/>
        </p:nvSpPr>
        <p:spPr>
          <a:xfrm rot="5400000">
            <a:off x="715086" y="2343688"/>
            <a:ext cx="266912" cy="230096"/>
          </a:xfrm>
          <a:prstGeom prst="triangle">
            <a:avLst/>
          </a:prstGeom>
          <a:solidFill>
            <a:srgbClr val="F8D3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FFC20F"/>
              </a:solidFill>
            </a:endParaRPr>
          </a:p>
        </p:txBody>
      </p:sp>
      <p:sp>
        <p:nvSpPr>
          <p:cNvPr id="5" name="等腰三角形 4"/>
          <p:cNvSpPr/>
          <p:nvPr/>
        </p:nvSpPr>
        <p:spPr>
          <a:xfrm rot="5400000">
            <a:off x="715086" y="2960273"/>
            <a:ext cx="266912" cy="230096"/>
          </a:xfrm>
          <a:prstGeom prst="triangle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FFC20F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358959" y="6109828"/>
            <a:ext cx="68987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32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全国青少年毒品预防教育数字化</a:t>
            </a:r>
            <a:r>
              <a:rPr lang="zh-CN" altLang="zh-CN" sz="3200" b="1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平台</a:t>
            </a:r>
            <a:endParaRPr lang="zh-CN" altLang="zh-CN" sz="3200" b="1" dirty="0" smtClean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16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" name="Rectangle 1"/>
          <p:cNvSpPr/>
          <p:nvPr/>
        </p:nvSpPr>
        <p:spPr>
          <a:xfrm>
            <a:off x="-8890" y="4387215"/>
            <a:ext cx="12200890" cy="2470785"/>
          </a:xfrm>
          <a:prstGeom prst="rect">
            <a:avLst/>
          </a:prstGeom>
          <a:solidFill>
            <a:srgbClr val="F472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grpSp>
        <p:nvGrpSpPr>
          <p:cNvPr id="38" name="组合 37"/>
          <p:cNvGrpSpPr/>
          <p:nvPr/>
        </p:nvGrpSpPr>
        <p:grpSpPr>
          <a:xfrm>
            <a:off x="-12700" y="587118"/>
            <a:ext cx="4847209" cy="520091"/>
            <a:chOff x="-12700" y="587118"/>
            <a:chExt cx="4847209" cy="520091"/>
          </a:xfrm>
        </p:grpSpPr>
        <p:sp>
          <p:nvSpPr>
            <p:cNvPr id="39" name="文本框 38"/>
            <p:cNvSpPr txBox="1"/>
            <p:nvPr/>
          </p:nvSpPr>
          <p:spPr>
            <a:xfrm>
              <a:off x="495554" y="601100"/>
              <a:ext cx="4338955" cy="492125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 sz="5400" b="1" baseline="0">
                  <a:solidFill>
                    <a:srgbClr val="F8D35E"/>
                  </a:solidFill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r>
                <a:rPr lang="zh-CN" altLang="en-US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学校管理员 </a:t>
              </a:r>
              <a:r>
                <a:rPr lang="en-US" altLang="zh-CN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— </a:t>
              </a:r>
              <a:r>
                <a:rPr lang="zh-CN" altLang="en-US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操作流程</a:t>
              </a:r>
              <a:endPara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-12700" y="587118"/>
              <a:ext cx="393700" cy="520091"/>
            </a:xfrm>
            <a:prstGeom prst="rect">
              <a:avLst/>
            </a:prstGeom>
            <a:solidFill>
              <a:srgbClr val="F472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2" name="文本框 91"/>
          <p:cNvSpPr txBox="1"/>
          <p:nvPr/>
        </p:nvSpPr>
        <p:spPr>
          <a:xfrm>
            <a:off x="387350" y="1304925"/>
            <a:ext cx="54102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 smtClean="0">
                <a:solidFill>
                  <a:srgbClr val="F4726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学校管理员老师导入班主任老师</a:t>
            </a:r>
            <a:endParaRPr lang="zh-CN" altLang="en-US" sz="2800" b="1" dirty="0" smtClean="0">
              <a:solidFill>
                <a:srgbClr val="F4726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381000" y="1826895"/>
            <a:ext cx="1089787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导入班主任老师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EXCEL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模板（单个新增）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13316" name="组合 9"/>
          <p:cNvGrpSpPr/>
          <p:nvPr/>
        </p:nvGrpSpPr>
        <p:grpSpPr>
          <a:xfrm>
            <a:off x="231775" y="2505075"/>
            <a:ext cx="9269730" cy="4096385"/>
            <a:chOff x="1154" y="2315"/>
            <a:chExt cx="16635" cy="7350"/>
          </a:xfrm>
        </p:grpSpPr>
        <p:pic>
          <p:nvPicPr>
            <p:cNvPr id="13317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154" y="2315"/>
              <a:ext cx="16635" cy="735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3318" name="组合 8"/>
            <p:cNvGrpSpPr/>
            <p:nvPr/>
          </p:nvGrpSpPr>
          <p:grpSpPr>
            <a:xfrm>
              <a:off x="13070" y="4626"/>
              <a:ext cx="3298" cy="2296"/>
              <a:chOff x="13070" y="4626"/>
              <a:chExt cx="3298" cy="2296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13426" y="4626"/>
                <a:ext cx="1261" cy="629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0000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endParaRPr lang="zh-CN" altLang="en-US" strike="noStrike" noProof="1"/>
              </a:p>
            </p:txBody>
          </p:sp>
          <p:sp>
            <p:nvSpPr>
              <p:cNvPr id="13320" name="文本框 6"/>
              <p:cNvSpPr txBox="1"/>
              <p:nvPr/>
            </p:nvSpPr>
            <p:spPr>
              <a:xfrm>
                <a:off x="13070" y="5764"/>
                <a:ext cx="3298" cy="115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r>
                  <a:rPr lang="zh-CN" altLang="en-US" sz="1200" b="1">
                    <a:solidFill>
                      <a:srgbClr val="FF0000"/>
                    </a:solidFill>
                    <a:latin typeface="黑体" panose="02010609060101010101" charset="-122"/>
                    <a:ea typeface="黑体" panose="02010609060101010101" charset="-122"/>
                  </a:rPr>
                  <a:t>会生成班主任名单，里面包含了初始的账号和密码</a:t>
                </a:r>
                <a:endParaRPr lang="zh-CN" altLang="en-US" sz="1200" b="1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cxnSp>
            <p:nvCxnSpPr>
              <p:cNvPr id="10" name="直接箭头连接符 9"/>
              <p:cNvCxnSpPr>
                <a:stCxn id="13317" idx="3"/>
                <a:endCxn id="13317" idx="3"/>
              </p:cNvCxnSpPr>
              <p:nvPr/>
            </p:nvCxnSpPr>
            <p:spPr>
              <a:xfrm>
                <a:off x="13896" y="5255"/>
                <a:ext cx="18" cy="540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1" name="图片 10" descr="lALPBY0V49yrxtXNAWnNAcE_449_361.png_620x10000q90g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2890" y="112395"/>
            <a:ext cx="4083050" cy="3206750"/>
          </a:xfrm>
          <a:prstGeom prst="rect">
            <a:avLst/>
          </a:prstGeom>
        </p:spPr>
      </p:pic>
      <p:sp>
        <p:nvSpPr>
          <p:cNvPr id="13" name="圆角矩形 12"/>
          <p:cNvSpPr/>
          <p:nvPr/>
        </p:nvSpPr>
        <p:spPr>
          <a:xfrm>
            <a:off x="8418195" y="573405"/>
            <a:ext cx="2732405" cy="2284730"/>
          </a:xfrm>
          <a:prstGeom prst="roundRect">
            <a:avLst/>
          </a:prstGeom>
          <a:noFill/>
          <a:ln>
            <a:solidFill>
              <a:srgbClr val="F47264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kumimoji="1" lang="zh-CN" altLang="en-US"/>
          </a:p>
        </p:txBody>
      </p:sp>
      <p:cxnSp>
        <p:nvCxnSpPr>
          <p:cNvPr id="14" name="直接箭头连接符 13"/>
          <p:cNvCxnSpPr/>
          <p:nvPr/>
        </p:nvCxnSpPr>
        <p:spPr>
          <a:xfrm flipV="1">
            <a:off x="5606415" y="2515870"/>
            <a:ext cx="2779395" cy="127698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3743133" name="矩形 1073743132"/>
          <p:cNvSpPr/>
          <p:nvPr/>
        </p:nvSpPr>
        <p:spPr>
          <a:xfrm>
            <a:off x="9277350" y="2177415"/>
            <a:ext cx="1608455" cy="374015"/>
          </a:xfrm>
          <a:prstGeom prst="rect">
            <a:avLst/>
          </a:prstGeom>
          <a:noFill/>
          <a:ln w="1905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073743134" name="直接连接符 1073743133"/>
          <p:cNvSpPr/>
          <p:nvPr/>
        </p:nvSpPr>
        <p:spPr>
          <a:xfrm rot="5400000" flipH="1">
            <a:off x="9689465" y="3172460"/>
            <a:ext cx="1242060" cy="635"/>
          </a:xfrm>
          <a:prstGeom prst="line">
            <a:avLst/>
          </a:prstGeom>
          <a:ln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sp>
      <p:sp>
        <p:nvSpPr>
          <p:cNvPr id="1073743135" name="文本框 1073743134"/>
          <p:cNvSpPr txBox="1"/>
          <p:nvPr/>
        </p:nvSpPr>
        <p:spPr>
          <a:xfrm>
            <a:off x="9501505" y="3748405"/>
            <a:ext cx="2395855" cy="767715"/>
          </a:xfrm>
          <a:prstGeom prst="rect">
            <a:avLst/>
          </a:prstGeom>
          <a:noFill/>
          <a:ln w="9525">
            <a:noFill/>
          </a:ln>
        </p:spPr>
        <p:txBody>
          <a:bodyPr wrap="square"/>
          <a:p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工号：学校没有工号的，填写班主任老师的身份证号</a:t>
            </a:r>
            <a:endParaRPr lang="zh-CN" altLang="en-US" sz="1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" name="Rectangle 1"/>
          <p:cNvSpPr/>
          <p:nvPr/>
        </p:nvSpPr>
        <p:spPr>
          <a:xfrm>
            <a:off x="-8890" y="4387215"/>
            <a:ext cx="12200890" cy="2470785"/>
          </a:xfrm>
          <a:prstGeom prst="rect">
            <a:avLst/>
          </a:prstGeom>
          <a:solidFill>
            <a:srgbClr val="F472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grpSp>
        <p:nvGrpSpPr>
          <p:cNvPr id="38" name="组合 37"/>
          <p:cNvGrpSpPr/>
          <p:nvPr/>
        </p:nvGrpSpPr>
        <p:grpSpPr>
          <a:xfrm>
            <a:off x="-12700" y="587118"/>
            <a:ext cx="4847209" cy="520091"/>
            <a:chOff x="-12700" y="587118"/>
            <a:chExt cx="4847209" cy="520091"/>
          </a:xfrm>
        </p:grpSpPr>
        <p:sp>
          <p:nvSpPr>
            <p:cNvPr id="39" name="文本框 38"/>
            <p:cNvSpPr txBox="1"/>
            <p:nvPr/>
          </p:nvSpPr>
          <p:spPr>
            <a:xfrm>
              <a:off x="495554" y="601100"/>
              <a:ext cx="4338955" cy="492125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 sz="5400" b="1" baseline="0">
                  <a:solidFill>
                    <a:srgbClr val="F8D35E"/>
                  </a:solidFill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r>
                <a:rPr lang="zh-CN" altLang="en-US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学校管理员 </a:t>
              </a:r>
              <a:r>
                <a:rPr lang="en-US" altLang="zh-CN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— </a:t>
              </a:r>
              <a:r>
                <a:rPr lang="zh-CN" altLang="en-US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操作流程</a:t>
              </a:r>
              <a:endPara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-12700" y="587118"/>
              <a:ext cx="393700" cy="520091"/>
            </a:xfrm>
            <a:prstGeom prst="rect">
              <a:avLst/>
            </a:prstGeom>
            <a:solidFill>
              <a:srgbClr val="F472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2" name="文本框 91"/>
          <p:cNvSpPr txBox="1"/>
          <p:nvPr/>
        </p:nvSpPr>
        <p:spPr>
          <a:xfrm>
            <a:off x="365760" y="1304925"/>
            <a:ext cx="54102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 smtClean="0">
                <a:solidFill>
                  <a:srgbClr val="F4726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学校管理员老师导入班主任老师</a:t>
            </a:r>
            <a:endParaRPr lang="zh-CN" altLang="en-US" sz="2800" b="1" dirty="0" smtClean="0">
              <a:solidFill>
                <a:srgbClr val="F4726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381000" y="1826895"/>
            <a:ext cx="1089787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导入班主任老师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EXCEL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模板（批量导入）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13316" name="组合 9"/>
          <p:cNvGrpSpPr/>
          <p:nvPr/>
        </p:nvGrpSpPr>
        <p:grpSpPr>
          <a:xfrm>
            <a:off x="231775" y="2505075"/>
            <a:ext cx="9269730" cy="4096385"/>
            <a:chOff x="1154" y="2315"/>
            <a:chExt cx="16635" cy="7350"/>
          </a:xfrm>
        </p:grpSpPr>
        <p:pic>
          <p:nvPicPr>
            <p:cNvPr id="13317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154" y="2315"/>
              <a:ext cx="16635" cy="735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3318" name="组合 8"/>
            <p:cNvGrpSpPr/>
            <p:nvPr/>
          </p:nvGrpSpPr>
          <p:grpSpPr>
            <a:xfrm>
              <a:off x="13070" y="4626"/>
              <a:ext cx="3298" cy="2296"/>
              <a:chOff x="13070" y="4626"/>
              <a:chExt cx="3298" cy="2296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13426" y="4626"/>
                <a:ext cx="1261" cy="629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0000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endParaRPr lang="zh-CN" altLang="en-US" strike="noStrike" noProof="1"/>
              </a:p>
            </p:txBody>
          </p:sp>
          <p:sp>
            <p:nvSpPr>
              <p:cNvPr id="13320" name="文本框 6"/>
              <p:cNvSpPr txBox="1"/>
              <p:nvPr/>
            </p:nvSpPr>
            <p:spPr>
              <a:xfrm>
                <a:off x="13070" y="5764"/>
                <a:ext cx="3298" cy="115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r>
                  <a:rPr lang="zh-CN" altLang="en-US" sz="1200" b="1">
                    <a:solidFill>
                      <a:srgbClr val="FF0000"/>
                    </a:solidFill>
                    <a:latin typeface="黑体" panose="02010609060101010101" charset="-122"/>
                    <a:ea typeface="黑体" panose="02010609060101010101" charset="-122"/>
                  </a:rPr>
                  <a:t>会生成班主任名单，里面包含了初始的账号和密码</a:t>
                </a:r>
                <a:endParaRPr lang="zh-CN" altLang="en-US" sz="1200" b="1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cxnSp>
            <p:nvCxnSpPr>
              <p:cNvPr id="10" name="直接箭头连接符 9"/>
              <p:cNvCxnSpPr>
                <a:stCxn id="13317" idx="3"/>
                <a:endCxn id="13317" idx="3"/>
              </p:cNvCxnSpPr>
              <p:nvPr/>
            </p:nvCxnSpPr>
            <p:spPr>
              <a:xfrm>
                <a:off x="13896" y="5255"/>
                <a:ext cx="18" cy="540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3" name="图片 2" descr="lALPBY0V49yrx1bNAcXNAuk_745_453.png_620x10000q90g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7375" y="73660"/>
            <a:ext cx="4984115" cy="3030220"/>
          </a:xfrm>
          <a:prstGeom prst="rect">
            <a:avLst/>
          </a:prstGeom>
        </p:spPr>
      </p:pic>
      <p:cxnSp>
        <p:nvCxnSpPr>
          <p:cNvPr id="14" name="直接箭头连接符 13"/>
          <p:cNvCxnSpPr/>
          <p:nvPr/>
        </p:nvCxnSpPr>
        <p:spPr>
          <a:xfrm flipV="1">
            <a:off x="6621780" y="383540"/>
            <a:ext cx="617220" cy="296989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" name="Rectangle 1"/>
          <p:cNvSpPr/>
          <p:nvPr/>
        </p:nvSpPr>
        <p:spPr>
          <a:xfrm>
            <a:off x="-12700" y="4396105"/>
            <a:ext cx="12200890" cy="2470785"/>
          </a:xfrm>
          <a:prstGeom prst="rect">
            <a:avLst/>
          </a:prstGeom>
          <a:solidFill>
            <a:srgbClr val="F472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grpSp>
        <p:nvGrpSpPr>
          <p:cNvPr id="38" name="组合 37"/>
          <p:cNvGrpSpPr/>
          <p:nvPr/>
        </p:nvGrpSpPr>
        <p:grpSpPr>
          <a:xfrm>
            <a:off x="-12700" y="587118"/>
            <a:ext cx="4847209" cy="520091"/>
            <a:chOff x="-12700" y="587118"/>
            <a:chExt cx="4847209" cy="520091"/>
          </a:xfrm>
        </p:grpSpPr>
        <p:sp>
          <p:nvSpPr>
            <p:cNvPr id="39" name="文本框 38"/>
            <p:cNvSpPr txBox="1"/>
            <p:nvPr/>
          </p:nvSpPr>
          <p:spPr>
            <a:xfrm>
              <a:off x="495554" y="601100"/>
              <a:ext cx="4338955" cy="492125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 sz="5400" b="1" baseline="0">
                  <a:solidFill>
                    <a:srgbClr val="F8D35E"/>
                  </a:solidFill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r>
                <a:rPr lang="zh-CN" altLang="en-US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学校管理员 </a:t>
              </a:r>
              <a:r>
                <a:rPr lang="en-US" altLang="zh-CN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— </a:t>
              </a:r>
              <a:r>
                <a:rPr lang="zh-CN" altLang="en-US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操作流程</a:t>
              </a:r>
              <a:endPara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-12700" y="587118"/>
              <a:ext cx="393700" cy="520091"/>
            </a:xfrm>
            <a:prstGeom prst="rect">
              <a:avLst/>
            </a:prstGeom>
            <a:solidFill>
              <a:srgbClr val="F472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" name="图片 2" descr="lALPBY0V49yrx1bNAcXNAuk_745_453.png_620x10000q90g.jpg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970" y="2428240"/>
            <a:ext cx="5632450" cy="3424555"/>
          </a:xfrm>
          <a:prstGeom prst="rect">
            <a:avLst/>
          </a:prstGeom>
        </p:spPr>
      </p:pic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6637655" y="2428240"/>
          <a:ext cx="5095875" cy="3425825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664845"/>
                <a:gridCol w="664210"/>
                <a:gridCol w="1329690"/>
                <a:gridCol w="2437130"/>
              </a:tblGrid>
              <a:tr h="263525"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年级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班级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班主任老师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 dirty="0">
                          <a:effectLst/>
                        </a:rPr>
                        <a:t>工号</a:t>
                      </a:r>
                      <a:endParaRPr lang="zh-CN" altLang="en-US" sz="1400" u="none" strike="noStrike" dirty="0">
                        <a:effectLst/>
                      </a:endParaRPr>
                    </a:p>
                  </a:txBody>
                  <a:tcPr marL="12700" marR="12700" marT="12700" marB="0" anchor="b"/>
                </a:tc>
              </a:tr>
              <a:tr h="263525"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初一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一班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刘五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is-IS" sz="1400" u="none" strike="noStrike">
                          <a:effectLst/>
                        </a:rPr>
                        <a:t>420101199001231001</a:t>
                      </a:r>
                      <a:endParaRPr lang="is-I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</a:tr>
              <a:tr h="263525"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初一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二班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刘四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is-IS" sz="1400" u="none" strike="noStrike">
                          <a:effectLst/>
                        </a:rPr>
                        <a:t>420101199001231002</a:t>
                      </a:r>
                      <a:endParaRPr lang="is-I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</a:tr>
              <a:tr h="263525"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初一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三班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刘九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is-IS" sz="1400" u="none" strike="noStrike">
                          <a:effectLst/>
                        </a:rPr>
                        <a:t>420101199001231003</a:t>
                      </a:r>
                      <a:endParaRPr lang="is-I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</a:tr>
              <a:tr h="263525"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初一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四班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刘六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is-IS" sz="1400" u="none" strike="noStrike">
                          <a:effectLst/>
                        </a:rPr>
                        <a:t>420101199001231004</a:t>
                      </a:r>
                      <a:endParaRPr lang="is-I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</a:tr>
              <a:tr h="263525"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初一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五班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刘十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is-IS" sz="1400" u="none" strike="noStrike">
                          <a:effectLst/>
                        </a:rPr>
                        <a:t>420101199001231005</a:t>
                      </a:r>
                      <a:endParaRPr lang="is-I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</a:tr>
              <a:tr h="263525"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初一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六班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刘七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is-IS" sz="1400" u="none" strike="noStrike">
                          <a:effectLst/>
                        </a:rPr>
                        <a:t>420101199001231006</a:t>
                      </a:r>
                      <a:endParaRPr lang="is-I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</a:tr>
              <a:tr h="263525"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初二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一班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刘八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is-IS" sz="1400" u="none" strike="noStrike">
                          <a:effectLst/>
                        </a:rPr>
                        <a:t>420101199001231007</a:t>
                      </a:r>
                      <a:endParaRPr lang="is-I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</a:tr>
              <a:tr h="263525"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初二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二班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solidFill>
                            <a:srgbClr val="FF0000"/>
                          </a:solidFill>
                          <a:effectLst/>
                        </a:rPr>
                        <a:t>刘一</a:t>
                      </a:r>
                      <a:endParaRPr lang="zh-CN" altLang="en-US" sz="1400" u="none" strike="noStrike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is-IS" sz="1400" u="none" strike="noStrike">
                          <a:effectLst/>
                        </a:rPr>
                        <a:t>420101199001231008</a:t>
                      </a:r>
                      <a:endParaRPr lang="is-I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</a:tr>
              <a:tr h="263525"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初二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三班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赵九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is-IS" sz="1400" u="none" strike="noStrike">
                          <a:effectLst/>
                        </a:rPr>
                        <a:t>420101199001231009</a:t>
                      </a:r>
                      <a:endParaRPr lang="is-I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</a:tr>
              <a:tr h="263525"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初二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四班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孙七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fi-FI" sz="1400" u="none" strike="noStrike">
                          <a:effectLst/>
                        </a:rPr>
                        <a:t>420101199001231010</a:t>
                      </a:r>
                      <a:endParaRPr lang="fi-FI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</a:tr>
              <a:tr h="263525"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初二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五班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赵七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fi-FI" sz="1400" u="none" strike="noStrike">
                          <a:effectLst/>
                        </a:rPr>
                        <a:t>420101199001231011</a:t>
                      </a:r>
                      <a:endParaRPr lang="fi-FI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</a:tr>
              <a:tr h="263525"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初二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六班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孙八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fi-FI" sz="1400" u="none" strike="noStrike" dirty="0">
                          <a:effectLst/>
                        </a:rPr>
                        <a:t>420101199001231012</a:t>
                      </a:r>
                      <a:endParaRPr lang="fi-FI" sz="1400" u="none" strike="noStrike" dirty="0">
                        <a:effectLst/>
                      </a:endParaRPr>
                    </a:p>
                  </a:txBody>
                  <a:tcPr marL="12700" marR="12700" marT="12700" marB="0" anchor="b"/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610235" y="5770245"/>
            <a:ext cx="1112329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kumimoji="1" lang="en-US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kumimoji="1"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）教师没有工号可以用身份证号代替；</a:t>
            </a:r>
            <a:r>
              <a:rPr kumimoji="1" lang="en-US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kumimoji="1"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）导入再导出就能生成账号和密码；</a:t>
            </a:r>
            <a:r>
              <a:rPr kumimoji="1" lang="en-US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kumimoji="1"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）注意不要重复</a:t>
            </a:r>
            <a:r>
              <a:rPr kumimoji="1" lang="en-US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;</a:t>
            </a:r>
            <a:endParaRPr kumimoji="1" lang="en-US" altLang="zh-CN" sz="20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kumimoji="1"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）年级班级要跟导入学生的统一；</a:t>
            </a:r>
            <a:r>
              <a:rPr kumimoji="1" lang="en-US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</a:t>
            </a:r>
            <a:r>
              <a:rPr kumimoji="1"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）一个班级一个班主任，多了容易乱。</a:t>
            </a:r>
            <a:endParaRPr kumimoji="1" lang="zh-CN" altLang="en-US" sz="20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637655" y="4489450"/>
            <a:ext cx="5095240" cy="922020"/>
          </a:xfrm>
          <a:prstGeom prst="rect">
            <a:avLst/>
          </a:prstGeom>
          <a:solidFill>
            <a:srgbClr val="F47264"/>
          </a:solidFill>
        </p:spPr>
        <p:txBody>
          <a:bodyPr wrap="square" rtlCol="0">
            <a:spAutoFit/>
          </a:bodyPr>
          <a:p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模板所给的信息千万不要改！！！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endParaRPr lang="zh-CN" altLang="en-US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表格编辑修改好之后再提交</a:t>
            </a:r>
            <a:endParaRPr lang="zh-CN" altLang="en-US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表格右边空白区不要放任何内容 否则导入出错</a:t>
            </a:r>
            <a:endParaRPr lang="zh-CN" altLang="en-US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692150" y="3253105"/>
            <a:ext cx="819150" cy="361950"/>
          </a:xfrm>
          <a:prstGeom prst="roundRect">
            <a:avLst/>
          </a:prstGeom>
          <a:noFill/>
          <a:ln>
            <a:solidFill>
              <a:srgbClr val="F47264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kumimoji="1"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692150" y="4732655"/>
            <a:ext cx="1610360" cy="361950"/>
          </a:xfrm>
          <a:prstGeom prst="roundRect">
            <a:avLst/>
          </a:prstGeom>
          <a:noFill/>
          <a:ln>
            <a:solidFill>
              <a:srgbClr val="F47264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kumimoji="1" lang="zh-CN" altLang="en-US"/>
          </a:p>
        </p:txBody>
      </p:sp>
      <p:cxnSp>
        <p:nvCxnSpPr>
          <p:cNvPr id="18" name="直接箭头连接符 17"/>
          <p:cNvCxnSpPr/>
          <p:nvPr/>
        </p:nvCxnSpPr>
        <p:spPr>
          <a:xfrm flipV="1">
            <a:off x="1511300" y="3422015"/>
            <a:ext cx="5049520" cy="381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/>
          <p:nvPr/>
        </p:nvCxnSpPr>
        <p:spPr>
          <a:xfrm flipH="1">
            <a:off x="2367915" y="4912995"/>
            <a:ext cx="4269740" cy="127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365760" y="1304925"/>
            <a:ext cx="54102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 smtClean="0">
                <a:solidFill>
                  <a:srgbClr val="F4726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学校管理员老师导入班主任老师</a:t>
            </a:r>
            <a:endParaRPr lang="zh-CN" altLang="en-US" sz="2800" b="1" dirty="0" smtClean="0">
              <a:solidFill>
                <a:srgbClr val="F4726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81000" y="1826895"/>
            <a:ext cx="1089787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导入班主任老师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EXCEL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模板（批量导入）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" name="Rectangle 1"/>
          <p:cNvSpPr/>
          <p:nvPr/>
        </p:nvSpPr>
        <p:spPr>
          <a:xfrm>
            <a:off x="-12700" y="4396105"/>
            <a:ext cx="12200890" cy="2470785"/>
          </a:xfrm>
          <a:prstGeom prst="rect">
            <a:avLst/>
          </a:prstGeom>
          <a:solidFill>
            <a:srgbClr val="F472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grpSp>
        <p:nvGrpSpPr>
          <p:cNvPr id="38" name="组合 37"/>
          <p:cNvGrpSpPr/>
          <p:nvPr/>
        </p:nvGrpSpPr>
        <p:grpSpPr>
          <a:xfrm>
            <a:off x="-12700" y="587118"/>
            <a:ext cx="4847209" cy="520091"/>
            <a:chOff x="-12700" y="587118"/>
            <a:chExt cx="4847209" cy="520091"/>
          </a:xfrm>
        </p:grpSpPr>
        <p:sp>
          <p:nvSpPr>
            <p:cNvPr id="39" name="文本框 38"/>
            <p:cNvSpPr txBox="1"/>
            <p:nvPr/>
          </p:nvSpPr>
          <p:spPr>
            <a:xfrm>
              <a:off x="495554" y="601100"/>
              <a:ext cx="4338955" cy="492125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 sz="5400" b="1" baseline="0">
                  <a:solidFill>
                    <a:srgbClr val="F8D35E"/>
                  </a:solidFill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r>
                <a:rPr lang="zh-CN" altLang="en-US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学校管理员 </a:t>
              </a:r>
              <a:r>
                <a:rPr lang="en-US" altLang="zh-CN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— </a:t>
              </a:r>
              <a:r>
                <a:rPr lang="zh-CN" altLang="en-US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操作流程</a:t>
              </a:r>
              <a:endPara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-12700" y="587118"/>
              <a:ext cx="393700" cy="520091"/>
            </a:xfrm>
            <a:prstGeom prst="rect">
              <a:avLst/>
            </a:prstGeom>
            <a:solidFill>
              <a:srgbClr val="F472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365760" y="1304925"/>
            <a:ext cx="54102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 smtClean="0">
                <a:solidFill>
                  <a:srgbClr val="F4726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学校管理员老师导入班主任老师</a:t>
            </a:r>
            <a:endParaRPr lang="zh-CN" altLang="en-US" sz="2800" b="1" dirty="0" smtClean="0">
              <a:solidFill>
                <a:srgbClr val="F4726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13316" name="组合 9"/>
          <p:cNvGrpSpPr/>
          <p:nvPr/>
        </p:nvGrpSpPr>
        <p:grpSpPr>
          <a:xfrm>
            <a:off x="286385" y="2449830"/>
            <a:ext cx="9269730" cy="4096385"/>
            <a:chOff x="1154" y="2315"/>
            <a:chExt cx="16635" cy="7350"/>
          </a:xfrm>
        </p:grpSpPr>
        <p:pic>
          <p:nvPicPr>
            <p:cNvPr id="13317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154" y="2315"/>
              <a:ext cx="16635" cy="735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3318" name="组合 8"/>
            <p:cNvGrpSpPr/>
            <p:nvPr/>
          </p:nvGrpSpPr>
          <p:grpSpPr>
            <a:xfrm>
              <a:off x="13070" y="4626"/>
              <a:ext cx="3298" cy="2296"/>
              <a:chOff x="13070" y="4626"/>
              <a:chExt cx="3298" cy="2296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13426" y="4626"/>
                <a:ext cx="1261" cy="629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0000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endParaRPr lang="zh-CN" altLang="en-US" strike="noStrike" noProof="1"/>
              </a:p>
            </p:txBody>
          </p:sp>
          <p:sp>
            <p:nvSpPr>
              <p:cNvPr id="13320" name="文本框 6"/>
              <p:cNvSpPr txBox="1"/>
              <p:nvPr/>
            </p:nvSpPr>
            <p:spPr>
              <a:xfrm>
                <a:off x="13070" y="5764"/>
                <a:ext cx="3298" cy="115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r>
                  <a:rPr lang="zh-CN" altLang="en-US" sz="1200" b="1">
                    <a:solidFill>
                      <a:srgbClr val="FF0000"/>
                    </a:solidFill>
                    <a:latin typeface="黑体" panose="02010609060101010101" charset="-122"/>
                    <a:ea typeface="黑体" panose="02010609060101010101" charset="-122"/>
                  </a:rPr>
                  <a:t>会生成班主任名单，里面包含了初始的账号和密码</a:t>
                </a:r>
                <a:endParaRPr lang="zh-CN" altLang="en-US" sz="1200" b="1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cxnSp>
            <p:nvCxnSpPr>
              <p:cNvPr id="10" name="直接箭头连接符 9"/>
              <p:cNvCxnSpPr>
                <a:stCxn id="13317" idx="3"/>
                <a:endCxn id="13317" idx="3"/>
              </p:cNvCxnSpPr>
              <p:nvPr/>
            </p:nvCxnSpPr>
            <p:spPr>
              <a:xfrm>
                <a:off x="13896" y="5255"/>
                <a:ext cx="18" cy="540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文本框 1"/>
          <p:cNvSpPr txBox="1"/>
          <p:nvPr/>
        </p:nvSpPr>
        <p:spPr>
          <a:xfrm>
            <a:off x="381000" y="1826895"/>
            <a:ext cx="1089787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导出班主任老师登陆信息（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可选择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导出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或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邀请码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任一种）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" name="Rectangle 1"/>
          <p:cNvSpPr/>
          <p:nvPr/>
        </p:nvSpPr>
        <p:spPr>
          <a:xfrm>
            <a:off x="-12700" y="4396105"/>
            <a:ext cx="12200890" cy="2470785"/>
          </a:xfrm>
          <a:prstGeom prst="rect">
            <a:avLst/>
          </a:prstGeom>
          <a:solidFill>
            <a:srgbClr val="F472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grpSp>
        <p:nvGrpSpPr>
          <p:cNvPr id="6" name="组合 9"/>
          <p:cNvGrpSpPr/>
          <p:nvPr/>
        </p:nvGrpSpPr>
        <p:grpSpPr>
          <a:xfrm>
            <a:off x="365760" y="2634615"/>
            <a:ext cx="7950835" cy="2733010"/>
            <a:chOff x="1154" y="2315"/>
            <a:chExt cx="16635" cy="6559"/>
          </a:xfrm>
        </p:grpSpPr>
        <p:pic>
          <p:nvPicPr>
            <p:cNvPr id="11" name="图片 4"/>
            <p:cNvPicPr>
              <a:picLocks noChangeAspect="1"/>
            </p:cNvPicPr>
            <p:nvPr/>
          </p:nvPicPr>
          <p:blipFill>
            <a:blip r:embed="rId1"/>
            <a:srcRect b="10761"/>
            <a:stretch>
              <a:fillRect/>
            </a:stretch>
          </p:blipFill>
          <p:spPr>
            <a:xfrm>
              <a:off x="1154" y="2315"/>
              <a:ext cx="16635" cy="6559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2" name="组合 8"/>
            <p:cNvGrpSpPr/>
            <p:nvPr/>
          </p:nvGrpSpPr>
          <p:grpSpPr>
            <a:xfrm>
              <a:off x="13070" y="4626"/>
              <a:ext cx="4719" cy="2686"/>
              <a:chOff x="13070" y="4626"/>
              <a:chExt cx="4719" cy="2686"/>
            </a:xfrm>
          </p:grpSpPr>
          <p:sp>
            <p:nvSpPr>
              <p:cNvPr id="14" name="文本框 6"/>
              <p:cNvSpPr txBox="1"/>
              <p:nvPr/>
            </p:nvSpPr>
            <p:spPr>
              <a:xfrm>
                <a:off x="13070" y="5764"/>
                <a:ext cx="3298" cy="154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r>
                  <a:rPr lang="zh-CN" altLang="en-US" sz="1200" b="1">
                    <a:solidFill>
                      <a:srgbClr val="FF0000"/>
                    </a:solidFill>
                    <a:latin typeface="黑体" panose="02010609060101010101" charset="-122"/>
                    <a:ea typeface="黑体" panose="02010609060101010101" charset="-122"/>
                  </a:rPr>
                  <a:t>会生成班主任名单，里面包含了初始的账号和密码</a:t>
                </a:r>
                <a:endParaRPr lang="zh-CN" altLang="en-US" sz="1200" b="1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13426" y="4626"/>
                <a:ext cx="1261" cy="629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0000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auto"/>
                <a:endParaRPr lang="zh-CN" altLang="en-US" strike="noStrike" noProof="1"/>
              </a:p>
            </p:txBody>
          </p:sp>
          <p:cxnSp>
            <p:nvCxnSpPr>
              <p:cNvPr id="15" name="直接箭头连接符 14"/>
              <p:cNvCxnSpPr>
                <a:stCxn id="11" idx="3"/>
                <a:endCxn id="11" idx="3"/>
              </p:cNvCxnSpPr>
              <p:nvPr/>
            </p:nvCxnSpPr>
            <p:spPr>
              <a:xfrm>
                <a:off x="17789" y="5595"/>
                <a:ext cx="0" cy="0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8" name="组合 37"/>
          <p:cNvGrpSpPr/>
          <p:nvPr/>
        </p:nvGrpSpPr>
        <p:grpSpPr>
          <a:xfrm>
            <a:off x="-12700" y="587118"/>
            <a:ext cx="4847209" cy="520091"/>
            <a:chOff x="-12700" y="587118"/>
            <a:chExt cx="4847209" cy="520091"/>
          </a:xfrm>
        </p:grpSpPr>
        <p:sp>
          <p:nvSpPr>
            <p:cNvPr id="39" name="文本框 38"/>
            <p:cNvSpPr txBox="1"/>
            <p:nvPr/>
          </p:nvSpPr>
          <p:spPr>
            <a:xfrm>
              <a:off x="495554" y="601100"/>
              <a:ext cx="4338955" cy="492125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 sz="5400" b="1" baseline="0">
                  <a:solidFill>
                    <a:srgbClr val="F8D35E"/>
                  </a:solidFill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r>
                <a:rPr lang="zh-CN" altLang="en-US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学校管理员 </a:t>
              </a:r>
              <a:r>
                <a:rPr lang="en-US" altLang="zh-CN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— </a:t>
              </a:r>
              <a:r>
                <a:rPr lang="zh-CN" altLang="en-US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操作流程</a:t>
              </a:r>
              <a:endPara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-12700" y="587118"/>
              <a:ext cx="393700" cy="520091"/>
            </a:xfrm>
            <a:prstGeom prst="rect">
              <a:avLst/>
            </a:prstGeom>
            <a:solidFill>
              <a:srgbClr val="F472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365760" y="1304925"/>
            <a:ext cx="54102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 smtClean="0">
                <a:solidFill>
                  <a:srgbClr val="F4726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学校管理员老师导入班主任老师</a:t>
            </a:r>
            <a:endParaRPr lang="zh-CN" altLang="en-US" sz="2800" b="1" dirty="0" smtClean="0">
              <a:solidFill>
                <a:srgbClr val="F4726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1000" y="1826895"/>
            <a:ext cx="1089787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使用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导出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生成班主任账号、密码信息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589905" y="-1270"/>
          <a:ext cx="6793230" cy="3134995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735965"/>
                <a:gridCol w="535305"/>
                <a:gridCol w="1033780"/>
                <a:gridCol w="1701800"/>
                <a:gridCol w="690880"/>
                <a:gridCol w="772795"/>
                <a:gridCol w="809625"/>
                <a:gridCol w="513080"/>
              </a:tblGrid>
              <a:tr h="422275"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年级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班级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班主任老师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工号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状态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账号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密码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备注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</a:tr>
              <a:tr h="184785"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初一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一班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刘五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is-IS" sz="1400" u="none" strike="noStrike">
                          <a:effectLst/>
                        </a:rPr>
                        <a:t>420101199001231001</a:t>
                      </a:r>
                      <a:endParaRPr lang="is-I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未激活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liuwu01</a:t>
                      </a:r>
                      <a:endParaRPr 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fi-FI" sz="1400" u="none" strike="noStrike">
                          <a:effectLst/>
                        </a:rPr>
                        <a:t>08457941</a:t>
                      </a:r>
                      <a:endParaRPr lang="fi-FI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　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</a:tr>
              <a:tr h="184785"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初一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二班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刘四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is-IS" sz="1400" u="none" strike="noStrike">
                          <a:effectLst/>
                        </a:rPr>
                        <a:t>420101199001231002</a:t>
                      </a:r>
                      <a:endParaRPr lang="is-I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未激活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liusi41</a:t>
                      </a:r>
                      <a:endParaRPr 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cs-CZ" sz="1400" u="none" strike="noStrike">
                          <a:effectLst/>
                        </a:rPr>
                        <a:t>65899156</a:t>
                      </a:r>
                      <a:endParaRPr lang="cs-CZ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　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</a:tr>
              <a:tr h="184785"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初一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三班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刘九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is-IS" sz="1400" u="none" strike="noStrike">
                          <a:effectLst/>
                        </a:rPr>
                        <a:t>420101199001231003</a:t>
                      </a:r>
                      <a:endParaRPr lang="is-I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未激活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liujiu2</a:t>
                      </a:r>
                      <a:endParaRPr 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is-IS" sz="1400" u="none" strike="noStrike">
                          <a:effectLst/>
                        </a:rPr>
                        <a:t>73420223</a:t>
                      </a:r>
                      <a:endParaRPr lang="is-I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　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</a:tr>
              <a:tr h="184785"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初一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四班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刘六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is-IS" sz="1400" u="none" strike="noStrike">
                          <a:effectLst/>
                        </a:rPr>
                        <a:t>420101199001231004</a:t>
                      </a:r>
                      <a:endParaRPr lang="is-I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未激活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liuliu20</a:t>
                      </a:r>
                      <a:endParaRPr 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is-IS" sz="1400" u="none" strike="noStrike">
                          <a:effectLst/>
                        </a:rPr>
                        <a:t>39923230</a:t>
                      </a:r>
                      <a:endParaRPr lang="is-I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　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</a:tr>
              <a:tr h="184785"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初一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五班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刘十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is-IS" sz="1400" u="none" strike="noStrike">
                          <a:effectLst/>
                        </a:rPr>
                        <a:t>420101199001231005</a:t>
                      </a:r>
                      <a:endParaRPr lang="is-I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未激活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liushi7</a:t>
                      </a:r>
                      <a:endParaRPr 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cs-CZ" sz="1400" u="none" strike="noStrike">
                          <a:effectLst/>
                        </a:rPr>
                        <a:t>36423364</a:t>
                      </a:r>
                      <a:endParaRPr lang="cs-CZ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　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</a:tr>
              <a:tr h="184785"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初一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六班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刘七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is-IS" sz="1400" u="none" strike="noStrike">
                          <a:effectLst/>
                        </a:rPr>
                        <a:t>420101199001231006</a:t>
                      </a:r>
                      <a:endParaRPr lang="is-I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未激活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liuqi828</a:t>
                      </a:r>
                      <a:endParaRPr 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fi-FI" sz="1400" u="none" strike="noStrike">
                          <a:effectLst/>
                        </a:rPr>
                        <a:t>29794869</a:t>
                      </a:r>
                      <a:endParaRPr lang="fi-FI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　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</a:tr>
              <a:tr h="184785"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初二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一班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刘八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is-IS" sz="1400" u="none" strike="noStrike">
                          <a:effectLst/>
                        </a:rPr>
                        <a:t>420101199001231007</a:t>
                      </a:r>
                      <a:endParaRPr lang="is-I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未激活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liuba11</a:t>
                      </a:r>
                      <a:endParaRPr 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is-IS" sz="1400" u="none" strike="noStrike">
                          <a:effectLst/>
                        </a:rPr>
                        <a:t>72402142</a:t>
                      </a:r>
                      <a:endParaRPr lang="is-I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　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</a:tr>
              <a:tr h="184785"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初二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二班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刘一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is-IS" sz="1400" u="none" strike="noStrike">
                          <a:effectLst/>
                        </a:rPr>
                        <a:t>420101199001231008</a:t>
                      </a:r>
                      <a:endParaRPr lang="is-I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正常</a:t>
                      </a:r>
                      <a:endParaRPr lang="zh-CN" altLang="en-US" sz="1400" u="none" strike="noStrike" dirty="0" smtClean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en-US" sz="14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liuyi347</a:t>
                      </a:r>
                      <a:endParaRPr lang="en-US" sz="1400" u="none" strike="noStrike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endParaRPr lang="fi-FI" sz="1400" u="none" strike="noStrike" dirty="0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　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</a:tr>
              <a:tr h="184785"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初二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三班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赵九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is-IS" sz="1400" u="none" strike="noStrike">
                          <a:effectLst/>
                        </a:rPr>
                        <a:t>420101199001231009</a:t>
                      </a:r>
                      <a:endParaRPr lang="is-I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未激活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zhaojiu6</a:t>
                      </a:r>
                      <a:endParaRPr 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is-IS" sz="1400" u="none" strike="noStrike">
                          <a:effectLst/>
                        </a:rPr>
                        <a:t>79041553</a:t>
                      </a:r>
                      <a:endParaRPr lang="is-I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　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</a:tr>
              <a:tr h="184785"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初二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四班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孙七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fi-FI" sz="1400" u="none" strike="noStrike">
                          <a:effectLst/>
                        </a:rPr>
                        <a:t>420101199001231010</a:t>
                      </a:r>
                      <a:endParaRPr lang="fi-FI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未激活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sunqi19</a:t>
                      </a:r>
                      <a:endParaRPr 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90359658</a:t>
                      </a:r>
                      <a:endParaRPr lang="ru-RU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　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</a:tr>
              <a:tr h="184785"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初二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五班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赵七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fi-FI" sz="1400" u="none" strike="noStrike">
                          <a:effectLst/>
                        </a:rPr>
                        <a:t>420101199001231011</a:t>
                      </a:r>
                      <a:endParaRPr lang="fi-FI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未激活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zhaoqi75</a:t>
                      </a:r>
                      <a:endParaRPr 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is-IS" sz="1400" u="none" strike="noStrike">
                          <a:effectLst/>
                        </a:rPr>
                        <a:t>22300300</a:t>
                      </a:r>
                      <a:endParaRPr lang="is-I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　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</a:tr>
              <a:tr h="184785"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初二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六班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孙八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fi-FI" sz="1400" u="none" strike="noStrike" dirty="0">
                          <a:effectLst/>
                        </a:rPr>
                        <a:t>420101199001231012</a:t>
                      </a:r>
                      <a:endParaRPr lang="fi-FI" sz="1400" u="none" strike="noStrike" dirty="0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未激活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sunba81</a:t>
                      </a:r>
                      <a:endParaRPr 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cs-CZ" sz="1400" u="none" strike="noStrike">
                          <a:effectLst/>
                        </a:rPr>
                        <a:t>01549359</a:t>
                      </a:r>
                      <a:endParaRPr lang="cs-CZ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　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</a:tr>
            </a:tbl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381000" y="5367655"/>
            <a:ext cx="1122172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kumimoji="1"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kumimoji="1"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）导出时会自动增加好账号密码，供分发使用。</a:t>
            </a:r>
            <a:endParaRPr kumimoji="1" lang="zh-CN" altLang="en-US" sz="20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kumimoji="1"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）登录修改密码后状态就会从未激活改成正常，再导出密码便隐藏了，为了更好的保护隐私。</a:t>
            </a:r>
            <a:endParaRPr kumimoji="1" lang="zh-CN" altLang="en-US" sz="20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kumimoji="1"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</a:t>
            </a:r>
            <a:r>
              <a:rPr kumimoji="1"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如直接导出生成，班主任首次登陆免去注册过程，但不可以更改用户名。</a:t>
            </a:r>
            <a:endParaRPr kumimoji="1"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16" name="直接箭头连接符 15"/>
          <p:cNvCxnSpPr/>
          <p:nvPr/>
        </p:nvCxnSpPr>
        <p:spPr>
          <a:xfrm flipV="1">
            <a:off x="6750050" y="2857500"/>
            <a:ext cx="198120" cy="58356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" name="Rectangle 1"/>
          <p:cNvSpPr/>
          <p:nvPr/>
        </p:nvSpPr>
        <p:spPr>
          <a:xfrm>
            <a:off x="-12700" y="4396105"/>
            <a:ext cx="12200890" cy="2470785"/>
          </a:xfrm>
          <a:prstGeom prst="rect">
            <a:avLst/>
          </a:prstGeom>
          <a:solidFill>
            <a:srgbClr val="F472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grpSp>
        <p:nvGrpSpPr>
          <p:cNvPr id="38" name="组合 37"/>
          <p:cNvGrpSpPr/>
          <p:nvPr/>
        </p:nvGrpSpPr>
        <p:grpSpPr>
          <a:xfrm>
            <a:off x="-12700" y="587118"/>
            <a:ext cx="4847209" cy="520091"/>
            <a:chOff x="-12700" y="587118"/>
            <a:chExt cx="4847209" cy="520091"/>
          </a:xfrm>
        </p:grpSpPr>
        <p:sp>
          <p:nvSpPr>
            <p:cNvPr id="39" name="文本框 38"/>
            <p:cNvSpPr txBox="1"/>
            <p:nvPr/>
          </p:nvSpPr>
          <p:spPr>
            <a:xfrm>
              <a:off x="495554" y="601100"/>
              <a:ext cx="4338955" cy="492125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 sz="5400" b="1" baseline="0">
                  <a:solidFill>
                    <a:srgbClr val="F8D35E"/>
                  </a:solidFill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r>
                <a:rPr lang="zh-CN" altLang="en-US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学校管理员 </a:t>
              </a:r>
              <a:r>
                <a:rPr lang="en-US" altLang="zh-CN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— </a:t>
              </a:r>
              <a:r>
                <a:rPr lang="zh-CN" altLang="en-US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操作流程</a:t>
              </a:r>
              <a:endPara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-12700" y="587118"/>
              <a:ext cx="393700" cy="520091"/>
            </a:xfrm>
            <a:prstGeom prst="rect">
              <a:avLst/>
            </a:prstGeom>
            <a:solidFill>
              <a:srgbClr val="F472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365760" y="1304925"/>
            <a:ext cx="54102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 smtClean="0">
                <a:solidFill>
                  <a:srgbClr val="F4726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学校管理员老师导入班主任老师</a:t>
            </a:r>
            <a:endParaRPr lang="zh-CN" altLang="en-US" sz="2800" b="1" dirty="0" smtClean="0">
              <a:solidFill>
                <a:srgbClr val="F4726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1000" y="1826895"/>
            <a:ext cx="1089787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使用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邀请码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生成班主任账号、密码信息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1000" y="6208395"/>
            <a:ext cx="952944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kumimoji="1"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如用邀请码导出，班主任首次登陆还需要填写注册信息，但可以更改用户名。</a:t>
            </a:r>
            <a:endParaRPr kumimoji="1"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-2147482616" name="图片 -21474826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2490470"/>
            <a:ext cx="8343900" cy="3616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-2147482615" name="图片 -21474826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9485" y="2425065"/>
            <a:ext cx="8394700" cy="37471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-2147482614" name="图片 -21474826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5960" y="185420"/>
            <a:ext cx="6138545" cy="36855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-2147482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-2147482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-2147482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8" name="组合 37"/>
          <p:cNvGrpSpPr/>
          <p:nvPr/>
        </p:nvGrpSpPr>
        <p:grpSpPr>
          <a:xfrm>
            <a:off x="-12700" y="587118"/>
            <a:ext cx="5047881" cy="520091"/>
            <a:chOff x="-12700" y="587118"/>
            <a:chExt cx="5047881" cy="520091"/>
          </a:xfrm>
        </p:grpSpPr>
        <p:sp>
          <p:nvSpPr>
            <p:cNvPr id="39" name="文本框 38"/>
            <p:cNvSpPr txBox="1"/>
            <p:nvPr/>
          </p:nvSpPr>
          <p:spPr>
            <a:xfrm>
              <a:off x="696226" y="615070"/>
              <a:ext cx="4338955" cy="492125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 sz="5400" b="1" baseline="0">
                  <a:solidFill>
                    <a:srgbClr val="F8D35E"/>
                  </a:solidFill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pPr algn="ctr"/>
              <a:r>
                <a:rPr lang="zh-CN" altLang="en-US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学校管理员 </a:t>
              </a:r>
              <a:r>
                <a:rPr lang="en-US" altLang="zh-CN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— </a:t>
              </a:r>
              <a:r>
                <a:rPr lang="zh-CN" altLang="en-US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操作流程</a:t>
              </a:r>
              <a:endPara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-12700" y="587118"/>
              <a:ext cx="393700" cy="520091"/>
            </a:xfrm>
            <a:prstGeom prst="rect">
              <a:avLst/>
            </a:prstGeom>
            <a:solidFill>
              <a:srgbClr val="F472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8D35E"/>
                </a:solidFill>
              </a:endParaRPr>
            </a:p>
          </p:txBody>
        </p:sp>
      </p:grpSp>
      <p:sp>
        <p:nvSpPr>
          <p:cNvPr id="60" name="Text Placeholder 3"/>
          <p:cNvSpPr txBox="1"/>
          <p:nvPr/>
        </p:nvSpPr>
        <p:spPr>
          <a:xfrm>
            <a:off x="696029" y="1682671"/>
            <a:ext cx="678180" cy="738505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84CBC5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04</a:t>
            </a:r>
            <a:endParaRPr kumimoji="0" lang="en-US" sz="4800" b="1" i="0" u="none" strike="noStrike" kern="1200" cap="none" spc="0" normalizeH="0" baseline="0" noProof="0" dirty="0" smtClean="0">
              <a:ln>
                <a:noFill/>
              </a:ln>
              <a:solidFill>
                <a:srgbClr val="84CBC5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Text Placeholder 3"/>
          <p:cNvSpPr txBox="1"/>
          <p:nvPr/>
        </p:nvSpPr>
        <p:spPr>
          <a:xfrm>
            <a:off x="696035" y="3839766"/>
            <a:ext cx="678180" cy="738505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472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05</a:t>
            </a:r>
            <a:endParaRPr kumimoji="0" lang="en-US" sz="4800" b="1" i="0" u="none" strike="noStrike" kern="1200" cap="none" spc="0" normalizeH="0" baseline="0" noProof="0" dirty="0" smtClean="0">
              <a:ln>
                <a:noFill/>
              </a:ln>
              <a:solidFill>
                <a:srgbClr val="F47264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1" name="Straight Connector 25"/>
          <p:cNvCxnSpPr/>
          <p:nvPr/>
        </p:nvCxnSpPr>
        <p:spPr>
          <a:xfrm>
            <a:off x="1826260" y="2052320"/>
            <a:ext cx="5053330" cy="0"/>
          </a:xfrm>
          <a:prstGeom prst="line">
            <a:avLst/>
          </a:prstGeom>
          <a:ln w="38100" cap="rnd">
            <a:solidFill>
              <a:srgbClr val="84CBC5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文本框 80"/>
          <p:cNvSpPr txBox="1"/>
          <p:nvPr/>
        </p:nvSpPr>
        <p:spPr>
          <a:xfrm>
            <a:off x="1804670" y="1599565"/>
            <a:ext cx="47948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填写学校管理员老师导入学生模板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EXCEL</a:t>
            </a:r>
            <a:endParaRPr lang="zh-CN" altLang="en-US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1826260" y="3771900"/>
            <a:ext cx="40633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学校管理员老师导入学生</a:t>
            </a:r>
            <a:endParaRPr lang="zh-CN" altLang="en-US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3" name="Straight Connector 25"/>
          <p:cNvCxnSpPr/>
          <p:nvPr/>
        </p:nvCxnSpPr>
        <p:spPr>
          <a:xfrm>
            <a:off x="1826260" y="4208780"/>
            <a:ext cx="3239770" cy="0"/>
          </a:xfrm>
          <a:prstGeom prst="line">
            <a:avLst/>
          </a:prstGeom>
          <a:ln w="38100" cap="rnd">
            <a:solidFill>
              <a:srgbClr val="F47264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文本框 86"/>
          <p:cNvSpPr txBox="1"/>
          <p:nvPr/>
        </p:nvSpPr>
        <p:spPr>
          <a:xfrm>
            <a:off x="1826260" y="2065655"/>
            <a:ext cx="7318375" cy="21304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）打开模板：官网管理后台-学校管理员老师导入学生模板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.xls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）收集各年级学生信息：年级、班级、学生姓名、学号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）在模板中填写：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年级、班级、老师姓名、工号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四个字段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b="1" dirty="0">
                <a:solidFill>
                  <a:srgbClr val="84CBC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信息填写一定要按照格式要求，模板所给的信息千万不要更改！！！</a:t>
            </a:r>
            <a:endParaRPr lang="zh-CN" altLang="en-US" b="1" dirty="0">
              <a:solidFill>
                <a:srgbClr val="84CBC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just">
              <a:lnSpc>
                <a:spcPct val="130000"/>
              </a:lnSpc>
            </a:pPr>
            <a:r>
              <a:rPr lang="zh-CN" altLang="en-US" b="1" dirty="0">
                <a:solidFill>
                  <a:srgbClr val="84CBC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信息不能有重复，尽量一次导入成功</a:t>
            </a:r>
            <a:endParaRPr lang="zh-CN" altLang="en-US" b="1" dirty="0">
              <a:solidFill>
                <a:srgbClr val="84CBC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endParaRPr lang="zh-CN" altLang="en-US" b="1" dirty="0">
              <a:solidFill>
                <a:srgbClr val="84CBC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1826260" y="4208780"/>
            <a:ext cx="9434830" cy="16910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）电脑登陆钉钉管理后台：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http://www.2-class.com/admin_login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，打开</a:t>
            </a:r>
            <a:r>
              <a:rPr lang="zh-CN" altLang="en-US" sz="1600" b="1" dirty="0">
                <a:solidFill>
                  <a:srgbClr val="F8D35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手机钉钉扫码后登陆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）点击首页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开始管理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按钮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）进入管理后台：账号管理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学生管理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）导入学生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）全校年级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班级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学生架构创建完成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lALPBY0V49yrx4fNAUbNAbY_438_326.png_620x10000q90g.jpg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0160" y="113030"/>
            <a:ext cx="4307840" cy="3206115"/>
          </a:xfrm>
          <a:prstGeom prst="rect">
            <a:avLst/>
          </a:prstGeom>
        </p:spPr>
      </p:pic>
      <p:sp>
        <p:nvSpPr>
          <p:cNvPr id="29" name="Rectangle 1"/>
          <p:cNvSpPr/>
          <p:nvPr/>
        </p:nvSpPr>
        <p:spPr>
          <a:xfrm>
            <a:off x="-8890" y="4387215"/>
            <a:ext cx="12200890" cy="2470785"/>
          </a:xfrm>
          <a:prstGeom prst="rect">
            <a:avLst/>
          </a:prstGeom>
          <a:solidFill>
            <a:srgbClr val="F8D3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grpSp>
        <p:nvGrpSpPr>
          <p:cNvPr id="38" name="组合 37"/>
          <p:cNvGrpSpPr/>
          <p:nvPr/>
        </p:nvGrpSpPr>
        <p:grpSpPr>
          <a:xfrm>
            <a:off x="-12700" y="587118"/>
            <a:ext cx="4847209" cy="520091"/>
            <a:chOff x="-12700" y="587118"/>
            <a:chExt cx="4847209" cy="520091"/>
          </a:xfrm>
        </p:grpSpPr>
        <p:sp>
          <p:nvSpPr>
            <p:cNvPr id="39" name="文本框 38"/>
            <p:cNvSpPr txBox="1"/>
            <p:nvPr/>
          </p:nvSpPr>
          <p:spPr>
            <a:xfrm>
              <a:off x="495554" y="601100"/>
              <a:ext cx="4338955" cy="492125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 sz="5400" b="1" baseline="0">
                  <a:solidFill>
                    <a:srgbClr val="F8D35E"/>
                  </a:solidFill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r>
                <a:rPr lang="zh-CN" altLang="en-US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学校管理员 </a:t>
              </a:r>
              <a:r>
                <a:rPr lang="en-US" altLang="zh-CN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— </a:t>
              </a:r>
              <a:r>
                <a:rPr lang="zh-CN" altLang="en-US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操作流程</a:t>
              </a:r>
              <a:endPara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-12700" y="587118"/>
              <a:ext cx="393700" cy="520091"/>
            </a:xfrm>
            <a:prstGeom prst="rect">
              <a:avLst/>
            </a:prstGeom>
            <a:solidFill>
              <a:srgbClr val="F472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2" name="文本框 91"/>
          <p:cNvSpPr txBox="1"/>
          <p:nvPr/>
        </p:nvSpPr>
        <p:spPr>
          <a:xfrm>
            <a:off x="387350" y="1304925"/>
            <a:ext cx="54102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 smtClean="0">
                <a:solidFill>
                  <a:srgbClr val="F8D35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学校管理员老师导入学生</a:t>
            </a:r>
            <a:endParaRPr lang="zh-CN" altLang="en-US" sz="2800" b="1" dirty="0" smtClean="0">
              <a:solidFill>
                <a:srgbClr val="F8D35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381000" y="1826895"/>
            <a:ext cx="1089787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导入学生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EXCEL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模板（单个新增）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5365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350" y="2446655"/>
            <a:ext cx="8168005" cy="42437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圆角矩形 12"/>
          <p:cNvSpPr/>
          <p:nvPr/>
        </p:nvSpPr>
        <p:spPr>
          <a:xfrm>
            <a:off x="8275320" y="573405"/>
            <a:ext cx="2732405" cy="2284730"/>
          </a:xfrm>
          <a:prstGeom prst="roundRect">
            <a:avLst/>
          </a:prstGeom>
          <a:noFill/>
          <a:ln>
            <a:solidFill>
              <a:srgbClr val="F47264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kumimoji="1" lang="zh-CN" altLang="en-US"/>
          </a:p>
        </p:txBody>
      </p:sp>
      <p:cxnSp>
        <p:nvCxnSpPr>
          <p:cNvPr id="14" name="直接箭头连接符 13"/>
          <p:cNvCxnSpPr/>
          <p:nvPr/>
        </p:nvCxnSpPr>
        <p:spPr>
          <a:xfrm flipV="1">
            <a:off x="5210175" y="2571115"/>
            <a:ext cx="2779395" cy="127698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" name="Rectangle 1"/>
          <p:cNvSpPr/>
          <p:nvPr/>
        </p:nvSpPr>
        <p:spPr>
          <a:xfrm>
            <a:off x="-8890" y="4387215"/>
            <a:ext cx="12200890" cy="2470785"/>
          </a:xfrm>
          <a:prstGeom prst="rect">
            <a:avLst/>
          </a:prstGeom>
          <a:solidFill>
            <a:srgbClr val="F8D3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grpSp>
        <p:nvGrpSpPr>
          <p:cNvPr id="38" name="组合 37"/>
          <p:cNvGrpSpPr/>
          <p:nvPr/>
        </p:nvGrpSpPr>
        <p:grpSpPr>
          <a:xfrm>
            <a:off x="-12700" y="587118"/>
            <a:ext cx="4847209" cy="520091"/>
            <a:chOff x="-12700" y="587118"/>
            <a:chExt cx="4847209" cy="520091"/>
          </a:xfrm>
        </p:grpSpPr>
        <p:sp>
          <p:nvSpPr>
            <p:cNvPr id="39" name="文本框 38"/>
            <p:cNvSpPr txBox="1"/>
            <p:nvPr/>
          </p:nvSpPr>
          <p:spPr>
            <a:xfrm>
              <a:off x="495554" y="601100"/>
              <a:ext cx="4338955" cy="492125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 sz="5400" b="1" baseline="0">
                  <a:solidFill>
                    <a:srgbClr val="F8D35E"/>
                  </a:solidFill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r>
                <a:rPr lang="zh-CN" altLang="en-US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学校管理员 </a:t>
              </a:r>
              <a:r>
                <a:rPr lang="en-US" altLang="zh-CN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— </a:t>
              </a:r>
              <a:r>
                <a:rPr lang="zh-CN" altLang="en-US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操作流程</a:t>
              </a:r>
              <a:endPara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-12700" y="587118"/>
              <a:ext cx="393700" cy="520091"/>
            </a:xfrm>
            <a:prstGeom prst="rect">
              <a:avLst/>
            </a:prstGeom>
            <a:solidFill>
              <a:srgbClr val="F472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2" name="文本框 91"/>
          <p:cNvSpPr txBox="1"/>
          <p:nvPr/>
        </p:nvSpPr>
        <p:spPr>
          <a:xfrm>
            <a:off x="365760" y="1304925"/>
            <a:ext cx="54102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 smtClean="0">
                <a:solidFill>
                  <a:srgbClr val="F8D35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学校管理员老师导入学生</a:t>
            </a:r>
            <a:endParaRPr lang="zh-CN" altLang="en-US" sz="2800" b="1" dirty="0" smtClean="0">
              <a:solidFill>
                <a:srgbClr val="F8D35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381000" y="1826895"/>
            <a:ext cx="1089787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导入学生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EXCEL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模板（批量导入）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" name="图片 -2147482483" descr="图片2"/>
          <p:cNvPicPr>
            <a:picLocks noChangeAspect="1"/>
          </p:cNvPicPr>
          <p:nvPr/>
        </p:nvPicPr>
        <p:blipFill>
          <a:blip r:embed="rId1"/>
          <a:srcRect t="9927"/>
          <a:stretch>
            <a:fillRect/>
          </a:stretch>
        </p:blipFill>
        <p:spPr>
          <a:xfrm>
            <a:off x="365760" y="2520950"/>
            <a:ext cx="8759190" cy="41033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 descr="lALPBY0V49yrx5TNAWfNAis_555_359.png_620x10000q90g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9807" y="41390"/>
            <a:ext cx="5394088" cy="3489148"/>
          </a:xfrm>
          <a:prstGeom prst="rect">
            <a:avLst/>
          </a:prstGeom>
        </p:spPr>
      </p:pic>
      <p:cxnSp>
        <p:nvCxnSpPr>
          <p:cNvPr id="14" name="直接箭头连接符 13"/>
          <p:cNvCxnSpPr/>
          <p:nvPr/>
        </p:nvCxnSpPr>
        <p:spPr>
          <a:xfrm flipV="1">
            <a:off x="6538595" y="383540"/>
            <a:ext cx="700405" cy="323215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圆角矩形 12"/>
          <p:cNvSpPr/>
          <p:nvPr/>
        </p:nvSpPr>
        <p:spPr>
          <a:xfrm>
            <a:off x="6710045" y="1958340"/>
            <a:ext cx="5394325" cy="899795"/>
          </a:xfrm>
          <a:prstGeom prst="roundRect">
            <a:avLst>
              <a:gd name="adj" fmla="val 9386"/>
            </a:avLst>
          </a:prstGeom>
          <a:noFill/>
          <a:ln>
            <a:solidFill>
              <a:srgbClr val="F47264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" name="Rectangle 1"/>
          <p:cNvSpPr/>
          <p:nvPr/>
        </p:nvSpPr>
        <p:spPr>
          <a:xfrm>
            <a:off x="-8890" y="4387215"/>
            <a:ext cx="12200890" cy="2470785"/>
          </a:xfrm>
          <a:prstGeom prst="rect">
            <a:avLst/>
          </a:prstGeom>
          <a:solidFill>
            <a:srgbClr val="F8D3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grpSp>
        <p:nvGrpSpPr>
          <p:cNvPr id="38" name="组合 37"/>
          <p:cNvGrpSpPr/>
          <p:nvPr/>
        </p:nvGrpSpPr>
        <p:grpSpPr>
          <a:xfrm>
            <a:off x="-12700" y="587118"/>
            <a:ext cx="4847209" cy="520091"/>
            <a:chOff x="-12700" y="587118"/>
            <a:chExt cx="4847209" cy="520091"/>
          </a:xfrm>
        </p:grpSpPr>
        <p:sp>
          <p:nvSpPr>
            <p:cNvPr id="39" name="文本框 38"/>
            <p:cNvSpPr txBox="1"/>
            <p:nvPr/>
          </p:nvSpPr>
          <p:spPr>
            <a:xfrm>
              <a:off x="495554" y="601100"/>
              <a:ext cx="4338955" cy="492125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 sz="5400" b="1" baseline="0">
                  <a:solidFill>
                    <a:srgbClr val="F8D35E"/>
                  </a:solidFill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r>
                <a:rPr lang="zh-CN" altLang="en-US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学校管理员 </a:t>
              </a:r>
              <a:r>
                <a:rPr lang="en-US" altLang="zh-CN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— </a:t>
              </a:r>
              <a:r>
                <a:rPr lang="zh-CN" altLang="en-US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操作流程</a:t>
              </a:r>
              <a:endPara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-12700" y="587118"/>
              <a:ext cx="393700" cy="520091"/>
            </a:xfrm>
            <a:prstGeom prst="rect">
              <a:avLst/>
            </a:prstGeom>
            <a:solidFill>
              <a:srgbClr val="F472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2" name="文本框 91"/>
          <p:cNvSpPr txBox="1"/>
          <p:nvPr/>
        </p:nvSpPr>
        <p:spPr>
          <a:xfrm>
            <a:off x="365760" y="1304925"/>
            <a:ext cx="54102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 smtClean="0">
                <a:solidFill>
                  <a:srgbClr val="F8D35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学校管理员老师导入学生</a:t>
            </a:r>
            <a:endParaRPr lang="zh-CN" altLang="en-US" sz="2800" b="1" dirty="0" smtClean="0">
              <a:solidFill>
                <a:srgbClr val="F8D35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381000" y="1826895"/>
            <a:ext cx="1089787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导入学生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EXCEL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模板（批量导入）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5978525" y="1074420"/>
          <a:ext cx="4827270" cy="4709160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810895"/>
                <a:gridCol w="608330"/>
                <a:gridCol w="860425"/>
                <a:gridCol w="2547620"/>
              </a:tblGrid>
              <a:tr h="261620">
                <a:tc>
                  <a:txBody>
                    <a:bodyPr/>
                    <a:p>
                      <a:pPr algn="ctr" fontAlgn="b"/>
                      <a:r>
                        <a:rPr lang="zh-CN" altLang="en-US" sz="1600" u="none" strike="noStrike">
                          <a:effectLst/>
                        </a:rPr>
                        <a:t>年级</a:t>
                      </a:r>
                      <a:endParaRPr lang="zh-CN" altLang="en-US" sz="16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600" u="none" strike="noStrike">
                          <a:effectLst/>
                        </a:rPr>
                        <a:t>班级</a:t>
                      </a:r>
                      <a:endParaRPr lang="zh-CN" altLang="en-US" sz="16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600" u="none" strike="noStrike">
                          <a:effectLst/>
                        </a:rPr>
                        <a:t>学生姓名</a:t>
                      </a:r>
                      <a:endParaRPr lang="zh-CN" altLang="en-US" sz="16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600" u="none" strike="noStrike">
                          <a:effectLst/>
                        </a:rPr>
                        <a:t>学号</a:t>
                      </a:r>
                      <a:endParaRPr lang="zh-CN" altLang="en-US" sz="16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</a:tr>
              <a:tr h="261620">
                <a:tc>
                  <a:txBody>
                    <a:bodyPr/>
                    <a:p>
                      <a:pPr algn="ctr" fontAlgn="b"/>
                      <a:r>
                        <a:rPr lang="zh-CN" altLang="en-US" sz="1600" u="none" strike="noStrike">
                          <a:effectLst/>
                        </a:rPr>
                        <a:t>五年级</a:t>
                      </a:r>
                      <a:endParaRPr lang="zh-CN" altLang="en-US" sz="16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600" u="none" strike="noStrike">
                          <a:effectLst/>
                        </a:rPr>
                        <a:t>一班</a:t>
                      </a:r>
                      <a:endParaRPr lang="zh-CN" altLang="en-US" sz="16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600" u="none" strike="noStrike">
                          <a:effectLst/>
                        </a:rPr>
                        <a:t>王一</a:t>
                      </a:r>
                      <a:endParaRPr lang="zh-CN" altLang="en-US" sz="16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is-IS" sz="1600" u="none" strike="noStrike">
                          <a:effectLst/>
                        </a:rPr>
                        <a:t>G350524200111236101</a:t>
                      </a:r>
                      <a:endParaRPr lang="is-IS" sz="16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</a:tr>
              <a:tr h="261620">
                <a:tc>
                  <a:txBody>
                    <a:bodyPr/>
                    <a:p>
                      <a:pPr algn="ctr" fontAlgn="b"/>
                      <a:r>
                        <a:rPr lang="zh-CN" altLang="en-US" sz="1600" u="none" strike="noStrike">
                          <a:effectLst/>
                        </a:rPr>
                        <a:t>五年级</a:t>
                      </a:r>
                      <a:endParaRPr lang="zh-CN" altLang="en-US" sz="16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600" u="none" strike="noStrike">
                          <a:effectLst/>
                        </a:rPr>
                        <a:t>一班</a:t>
                      </a:r>
                      <a:endParaRPr lang="zh-CN" altLang="en-US" sz="16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600" u="none" strike="noStrike">
                          <a:effectLst/>
                        </a:rPr>
                        <a:t>王二</a:t>
                      </a:r>
                      <a:endParaRPr lang="zh-CN" altLang="en-US" sz="16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is-IS" sz="1600" u="none" strike="noStrike">
                          <a:effectLst/>
                        </a:rPr>
                        <a:t>G350524200111236102</a:t>
                      </a:r>
                      <a:endParaRPr lang="is-IS" sz="16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</a:tr>
              <a:tr h="261620">
                <a:tc>
                  <a:txBody>
                    <a:bodyPr/>
                    <a:p>
                      <a:pPr algn="ctr" fontAlgn="b"/>
                      <a:r>
                        <a:rPr lang="zh-CN" altLang="en-US" sz="1600" u="none" strike="noStrike">
                          <a:effectLst/>
                        </a:rPr>
                        <a:t>五年级</a:t>
                      </a:r>
                      <a:endParaRPr lang="zh-CN" altLang="en-US" sz="16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600" u="none" strike="noStrike">
                          <a:effectLst/>
                        </a:rPr>
                        <a:t>一班</a:t>
                      </a:r>
                      <a:endParaRPr lang="zh-CN" altLang="en-US" sz="16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600" u="none" strike="noStrike">
                          <a:effectLst/>
                        </a:rPr>
                        <a:t>王三</a:t>
                      </a:r>
                      <a:endParaRPr lang="zh-CN" altLang="en-US" sz="16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is-IS" sz="1600" u="none" strike="noStrike">
                          <a:effectLst/>
                        </a:rPr>
                        <a:t>G350524200111236103</a:t>
                      </a:r>
                      <a:endParaRPr lang="is-IS" sz="16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</a:tr>
              <a:tr h="261620">
                <a:tc>
                  <a:txBody>
                    <a:bodyPr/>
                    <a:p>
                      <a:pPr algn="ctr" fontAlgn="b"/>
                      <a:r>
                        <a:rPr lang="zh-CN" altLang="en-US" sz="1600" u="none" strike="noStrike">
                          <a:effectLst/>
                        </a:rPr>
                        <a:t>五年级</a:t>
                      </a:r>
                      <a:endParaRPr lang="zh-CN" altLang="en-US" sz="16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600" u="none" strike="noStrike">
                          <a:effectLst/>
                        </a:rPr>
                        <a:t>二班</a:t>
                      </a:r>
                      <a:endParaRPr lang="zh-CN" altLang="en-US" sz="16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600" u="none" strike="noStrike">
                          <a:effectLst/>
                        </a:rPr>
                        <a:t>王四</a:t>
                      </a:r>
                      <a:endParaRPr lang="zh-CN" altLang="en-US" sz="16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is-IS" sz="1600" u="none" strike="noStrike">
                          <a:effectLst/>
                        </a:rPr>
                        <a:t>G350524200111236104</a:t>
                      </a:r>
                      <a:endParaRPr lang="is-IS" sz="16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</a:tr>
              <a:tr h="261620">
                <a:tc>
                  <a:txBody>
                    <a:bodyPr/>
                    <a:p>
                      <a:pPr algn="ctr" fontAlgn="b"/>
                      <a:r>
                        <a:rPr lang="zh-CN" altLang="en-US" sz="1600" u="none" strike="noStrike">
                          <a:effectLst/>
                        </a:rPr>
                        <a:t>五年级</a:t>
                      </a:r>
                      <a:endParaRPr lang="zh-CN" altLang="en-US" sz="16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600" u="none" strike="noStrike">
                          <a:effectLst/>
                        </a:rPr>
                        <a:t>二班</a:t>
                      </a:r>
                      <a:endParaRPr lang="zh-CN" altLang="en-US" sz="16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600" u="none" strike="noStrike">
                          <a:effectLst/>
                        </a:rPr>
                        <a:t>王五</a:t>
                      </a:r>
                      <a:endParaRPr lang="zh-CN" altLang="en-US" sz="16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is-IS" sz="1600" u="none" strike="noStrike">
                          <a:effectLst/>
                        </a:rPr>
                        <a:t>G350524200111236105</a:t>
                      </a:r>
                      <a:endParaRPr lang="is-IS" sz="16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</a:tr>
              <a:tr h="261620">
                <a:tc>
                  <a:txBody>
                    <a:bodyPr/>
                    <a:p>
                      <a:pPr algn="ctr" fontAlgn="b"/>
                      <a:r>
                        <a:rPr lang="zh-CN" altLang="en-US" sz="1600" u="none" strike="noStrike">
                          <a:effectLst/>
                        </a:rPr>
                        <a:t>五年级</a:t>
                      </a:r>
                      <a:endParaRPr lang="zh-CN" altLang="en-US" sz="16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600" u="none" strike="noStrike">
                          <a:effectLst/>
                        </a:rPr>
                        <a:t>二班</a:t>
                      </a:r>
                      <a:endParaRPr lang="zh-CN" altLang="en-US" sz="16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600" u="none" strike="noStrike">
                          <a:effectLst/>
                        </a:rPr>
                        <a:t>王六</a:t>
                      </a:r>
                      <a:endParaRPr lang="zh-CN" altLang="en-US" sz="16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is-IS" sz="1600" u="none" strike="noStrike" dirty="0">
                          <a:effectLst/>
                        </a:rPr>
                        <a:t>G350524200111236106</a:t>
                      </a:r>
                      <a:endParaRPr lang="is-IS" sz="1600" u="none" strike="noStrike" dirty="0">
                        <a:effectLst/>
                      </a:endParaRPr>
                    </a:p>
                  </a:txBody>
                  <a:tcPr marL="12700" marR="12700" marT="12700" marB="0" anchor="b"/>
                </a:tc>
              </a:tr>
              <a:tr h="261620">
                <a:tc>
                  <a:txBody>
                    <a:bodyPr/>
                    <a:p>
                      <a:pPr algn="ctr" fontAlgn="b"/>
                      <a:r>
                        <a:rPr lang="zh-CN" altLang="en-US" sz="1600" u="none" strike="noStrike">
                          <a:effectLst/>
                        </a:rPr>
                        <a:t>五年级</a:t>
                      </a:r>
                      <a:endParaRPr lang="zh-CN" altLang="en-US" sz="16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600" u="none" strike="noStrike">
                          <a:effectLst/>
                        </a:rPr>
                        <a:t>三班</a:t>
                      </a:r>
                      <a:endParaRPr lang="zh-CN" altLang="en-US" sz="16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600" u="none" strike="noStrike">
                          <a:effectLst/>
                        </a:rPr>
                        <a:t>王七</a:t>
                      </a:r>
                      <a:endParaRPr lang="zh-CN" altLang="en-US" sz="16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is-IS" sz="1600" u="none" strike="noStrike">
                          <a:effectLst/>
                        </a:rPr>
                        <a:t>G350524200111236107</a:t>
                      </a:r>
                      <a:endParaRPr lang="is-IS" sz="16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</a:tr>
              <a:tr h="261620">
                <a:tc>
                  <a:txBody>
                    <a:bodyPr/>
                    <a:p>
                      <a:pPr algn="ctr" fontAlgn="b"/>
                      <a:r>
                        <a:rPr lang="zh-CN" altLang="en-US" sz="1600" u="none" strike="noStrike">
                          <a:effectLst/>
                        </a:rPr>
                        <a:t>五年级</a:t>
                      </a:r>
                      <a:endParaRPr lang="zh-CN" altLang="en-US" sz="16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600" u="none" strike="noStrike">
                          <a:effectLst/>
                        </a:rPr>
                        <a:t>三班</a:t>
                      </a:r>
                      <a:endParaRPr lang="zh-CN" altLang="en-US" sz="16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600" u="none" strike="noStrike">
                          <a:effectLst/>
                        </a:rPr>
                        <a:t>王八</a:t>
                      </a:r>
                      <a:endParaRPr lang="zh-CN" altLang="en-US" sz="16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is-IS" sz="1600" u="none" strike="noStrike">
                          <a:effectLst/>
                        </a:rPr>
                        <a:t>G350524200111236108</a:t>
                      </a:r>
                      <a:endParaRPr lang="is-IS" sz="16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</a:tr>
              <a:tr h="261620">
                <a:tc>
                  <a:txBody>
                    <a:bodyPr/>
                    <a:p>
                      <a:pPr algn="ctr" fontAlgn="b"/>
                      <a:r>
                        <a:rPr lang="zh-CN" altLang="en-US" sz="1600" u="none" strike="noStrike">
                          <a:effectLst/>
                        </a:rPr>
                        <a:t>五年级</a:t>
                      </a:r>
                      <a:endParaRPr lang="zh-CN" altLang="en-US" sz="16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600" u="none" strike="noStrike">
                          <a:effectLst/>
                        </a:rPr>
                        <a:t>三班</a:t>
                      </a:r>
                      <a:endParaRPr lang="zh-CN" altLang="en-US" sz="16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600" u="none" strike="noStrike">
                          <a:effectLst/>
                        </a:rPr>
                        <a:t>王九</a:t>
                      </a:r>
                      <a:endParaRPr lang="zh-CN" altLang="en-US" sz="16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is-IS" sz="1600" u="none" strike="noStrike">
                          <a:effectLst/>
                        </a:rPr>
                        <a:t>G350524200111236109</a:t>
                      </a:r>
                      <a:endParaRPr lang="is-IS" sz="16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</a:tr>
              <a:tr h="261620">
                <a:tc>
                  <a:txBody>
                    <a:bodyPr/>
                    <a:p>
                      <a:pPr algn="ctr" fontAlgn="b"/>
                      <a:r>
                        <a:rPr lang="zh-CN" altLang="en-US" sz="1600" u="none" strike="noStrike">
                          <a:effectLst/>
                        </a:rPr>
                        <a:t>六年级</a:t>
                      </a:r>
                      <a:endParaRPr lang="zh-CN" altLang="en-US" sz="16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600" u="none" strike="noStrike">
                          <a:effectLst/>
                        </a:rPr>
                        <a:t>一班</a:t>
                      </a:r>
                      <a:endParaRPr lang="zh-CN" altLang="en-US" sz="16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600" u="none" strike="noStrike">
                          <a:effectLst/>
                        </a:rPr>
                        <a:t>王十</a:t>
                      </a:r>
                      <a:endParaRPr lang="zh-CN" altLang="en-US" sz="16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is-IS" sz="1600" u="none" strike="noStrike">
                          <a:effectLst/>
                        </a:rPr>
                        <a:t>G350524200111236110</a:t>
                      </a:r>
                      <a:endParaRPr lang="is-IS" sz="16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</a:tr>
              <a:tr h="261620">
                <a:tc>
                  <a:txBody>
                    <a:bodyPr/>
                    <a:p>
                      <a:pPr algn="ctr" fontAlgn="b"/>
                      <a:r>
                        <a:rPr lang="zh-CN" altLang="en-US" sz="1600" u="none" strike="noStrike">
                          <a:effectLst/>
                        </a:rPr>
                        <a:t>六年级</a:t>
                      </a:r>
                      <a:endParaRPr lang="zh-CN" altLang="en-US" sz="16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600" u="none" strike="noStrike">
                          <a:effectLst/>
                        </a:rPr>
                        <a:t>一班</a:t>
                      </a:r>
                      <a:endParaRPr lang="zh-CN" altLang="en-US" sz="16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600" u="none" strike="noStrike">
                          <a:effectLst/>
                        </a:rPr>
                        <a:t>赵一</a:t>
                      </a:r>
                      <a:endParaRPr lang="zh-CN" altLang="en-US" sz="16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cs-CZ" sz="1600" u="none" strike="noStrike">
                          <a:effectLst/>
                        </a:rPr>
                        <a:t>G350524200111236111</a:t>
                      </a:r>
                      <a:endParaRPr lang="cs-CZ" sz="16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</a:tr>
              <a:tr h="261620">
                <a:tc>
                  <a:txBody>
                    <a:bodyPr/>
                    <a:p>
                      <a:pPr algn="ctr" fontAlgn="b"/>
                      <a:r>
                        <a:rPr lang="zh-CN" altLang="en-US" sz="1600" u="none" strike="noStrike">
                          <a:effectLst/>
                        </a:rPr>
                        <a:t>六年级</a:t>
                      </a:r>
                      <a:endParaRPr lang="zh-CN" altLang="en-US" sz="16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600" u="none" strike="noStrike">
                          <a:effectLst/>
                        </a:rPr>
                        <a:t>一班</a:t>
                      </a:r>
                      <a:endParaRPr lang="zh-CN" altLang="en-US" sz="16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600" u="none" strike="noStrike">
                          <a:effectLst/>
                        </a:rPr>
                        <a:t>赵二</a:t>
                      </a:r>
                      <a:endParaRPr lang="zh-CN" altLang="en-US" sz="16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is-IS" sz="1600" u="none" strike="noStrike">
                          <a:effectLst/>
                        </a:rPr>
                        <a:t>G350524200111236112</a:t>
                      </a:r>
                      <a:endParaRPr lang="is-IS" sz="16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</a:tr>
              <a:tr h="261620">
                <a:tc>
                  <a:txBody>
                    <a:bodyPr/>
                    <a:p>
                      <a:pPr algn="ctr" fontAlgn="b"/>
                      <a:r>
                        <a:rPr lang="zh-CN" altLang="en-US" sz="1600" u="none" strike="noStrike">
                          <a:effectLst/>
                        </a:rPr>
                        <a:t>六年级</a:t>
                      </a:r>
                      <a:endParaRPr lang="zh-CN" altLang="en-US" sz="16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600" u="none" strike="noStrike">
                          <a:effectLst/>
                        </a:rPr>
                        <a:t>二班</a:t>
                      </a:r>
                      <a:endParaRPr lang="zh-CN" altLang="en-US" sz="16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600" u="none" strike="noStrike">
                          <a:effectLst/>
                        </a:rPr>
                        <a:t>赵三</a:t>
                      </a:r>
                      <a:endParaRPr lang="zh-CN" altLang="en-US" sz="16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is-IS" sz="1600" u="none" strike="noStrike">
                          <a:effectLst/>
                        </a:rPr>
                        <a:t>G350524200111236113</a:t>
                      </a:r>
                      <a:endParaRPr lang="is-IS" sz="16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</a:tr>
              <a:tr h="261620">
                <a:tc>
                  <a:txBody>
                    <a:bodyPr/>
                    <a:p>
                      <a:pPr algn="ctr" fontAlgn="b"/>
                      <a:r>
                        <a:rPr lang="zh-CN" altLang="en-US" sz="1600" u="none" strike="noStrike">
                          <a:effectLst/>
                        </a:rPr>
                        <a:t>六年级</a:t>
                      </a:r>
                      <a:endParaRPr lang="zh-CN" altLang="en-US" sz="16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600" u="none" strike="noStrike">
                          <a:effectLst/>
                        </a:rPr>
                        <a:t>二班</a:t>
                      </a:r>
                      <a:endParaRPr lang="zh-CN" altLang="en-US" sz="16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600" u="none" strike="noStrike">
                          <a:effectLst/>
                        </a:rPr>
                        <a:t>赵四</a:t>
                      </a:r>
                      <a:endParaRPr lang="zh-CN" altLang="en-US" sz="16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is-IS" sz="1600" u="none" strike="noStrike">
                          <a:effectLst/>
                        </a:rPr>
                        <a:t>G350524200111236114</a:t>
                      </a:r>
                      <a:endParaRPr lang="is-IS" sz="16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</a:tr>
              <a:tr h="261620">
                <a:tc>
                  <a:txBody>
                    <a:bodyPr/>
                    <a:p>
                      <a:pPr algn="ctr" fontAlgn="b"/>
                      <a:r>
                        <a:rPr lang="zh-CN" altLang="en-US" sz="1600" u="none" strike="noStrike">
                          <a:effectLst/>
                        </a:rPr>
                        <a:t>六年级</a:t>
                      </a:r>
                      <a:endParaRPr lang="zh-CN" altLang="en-US" sz="16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600" u="none" strike="noStrike">
                          <a:effectLst/>
                        </a:rPr>
                        <a:t>二班</a:t>
                      </a:r>
                      <a:endParaRPr lang="zh-CN" altLang="en-US" sz="16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600" u="none" strike="noStrike">
                          <a:effectLst/>
                        </a:rPr>
                        <a:t>赵五</a:t>
                      </a:r>
                      <a:endParaRPr lang="zh-CN" altLang="en-US" sz="16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is-IS" sz="1600" u="none" strike="noStrike">
                          <a:effectLst/>
                        </a:rPr>
                        <a:t>G350524200111236115</a:t>
                      </a:r>
                      <a:endParaRPr lang="is-IS" sz="16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</a:tr>
              <a:tr h="261620">
                <a:tc>
                  <a:txBody>
                    <a:bodyPr/>
                    <a:p>
                      <a:pPr algn="ctr" fontAlgn="b"/>
                      <a:r>
                        <a:rPr lang="zh-CN" altLang="en-US" sz="1600" u="none" strike="noStrike">
                          <a:effectLst/>
                        </a:rPr>
                        <a:t>六年级</a:t>
                      </a:r>
                      <a:endParaRPr lang="zh-CN" altLang="en-US" sz="16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600" u="none" strike="noStrike">
                          <a:effectLst/>
                        </a:rPr>
                        <a:t>三班</a:t>
                      </a:r>
                      <a:endParaRPr lang="zh-CN" altLang="en-US" sz="16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600" u="none" strike="noStrike">
                          <a:effectLst/>
                        </a:rPr>
                        <a:t>赵六</a:t>
                      </a:r>
                      <a:endParaRPr lang="zh-CN" altLang="en-US" sz="16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is-IS" sz="1600" u="none" strike="noStrike">
                          <a:effectLst/>
                        </a:rPr>
                        <a:t>G350524200111236116</a:t>
                      </a:r>
                      <a:endParaRPr lang="is-IS" sz="16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</a:tr>
              <a:tr h="261620">
                <a:tc>
                  <a:txBody>
                    <a:bodyPr/>
                    <a:p>
                      <a:pPr algn="ctr" fontAlgn="b"/>
                      <a:r>
                        <a:rPr lang="zh-CN" altLang="en-US" sz="1600" u="none" strike="noStrike">
                          <a:effectLst/>
                        </a:rPr>
                        <a:t>六年级</a:t>
                      </a:r>
                      <a:endParaRPr lang="zh-CN" altLang="en-US" sz="16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600" u="none" strike="noStrike">
                          <a:effectLst/>
                        </a:rPr>
                        <a:t>三班</a:t>
                      </a:r>
                      <a:endParaRPr lang="zh-CN" altLang="en-US" sz="16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600" u="none" strike="noStrike">
                          <a:effectLst/>
                        </a:rPr>
                        <a:t>赵七</a:t>
                      </a:r>
                      <a:endParaRPr lang="zh-CN" altLang="en-US" sz="16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is-IS" sz="1600" u="none" strike="noStrike" dirty="0">
                          <a:effectLst/>
                        </a:rPr>
                        <a:t>G350524200111236117</a:t>
                      </a:r>
                      <a:endParaRPr lang="is-IS" sz="1600" u="none" strike="noStrike" dirty="0">
                        <a:effectLst/>
                      </a:endParaRPr>
                    </a:p>
                  </a:txBody>
                  <a:tcPr marL="12700" marR="12700" marT="12700" marB="0" anchor="b"/>
                </a:tc>
              </a:tr>
            </a:tbl>
          </a:graphicData>
        </a:graphic>
      </p:graphicFrame>
      <p:pic>
        <p:nvPicPr>
          <p:cNvPr id="4" name="图片 3" descr="lALPBY0V49yrx5TNAWfNAis_555_359.png_620x10000q90g.jpg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2449195"/>
            <a:ext cx="5173345" cy="3346450"/>
          </a:xfrm>
          <a:prstGeom prst="rect">
            <a:avLst/>
          </a:prstGeom>
        </p:spPr>
      </p:pic>
      <p:sp>
        <p:nvSpPr>
          <p:cNvPr id="15" name="圆角矩形 14"/>
          <p:cNvSpPr/>
          <p:nvPr/>
        </p:nvSpPr>
        <p:spPr>
          <a:xfrm>
            <a:off x="495300" y="3440430"/>
            <a:ext cx="1072515" cy="361950"/>
          </a:xfrm>
          <a:prstGeom prst="roundRect">
            <a:avLst/>
          </a:prstGeom>
          <a:noFill/>
          <a:ln>
            <a:solidFill>
              <a:srgbClr val="F47264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kumimoji="1"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538480" y="5282565"/>
            <a:ext cx="1917065" cy="361950"/>
          </a:xfrm>
          <a:prstGeom prst="roundRect">
            <a:avLst/>
          </a:prstGeom>
          <a:noFill/>
          <a:ln>
            <a:solidFill>
              <a:srgbClr val="F47264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kumimoji="1" lang="zh-CN" altLang="en-US"/>
          </a:p>
        </p:txBody>
      </p:sp>
      <p:cxnSp>
        <p:nvCxnSpPr>
          <p:cNvPr id="18" name="直接箭头连接符 17"/>
          <p:cNvCxnSpPr/>
          <p:nvPr/>
        </p:nvCxnSpPr>
        <p:spPr>
          <a:xfrm flipV="1">
            <a:off x="1567815" y="3615690"/>
            <a:ext cx="4201160" cy="762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/>
          <p:nvPr/>
        </p:nvCxnSpPr>
        <p:spPr>
          <a:xfrm flipH="1">
            <a:off x="2455545" y="5451475"/>
            <a:ext cx="3192780" cy="127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365760" y="5817235"/>
            <a:ext cx="1015365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kumimoji="1"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kumimoji="1"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）只需要四个字段，</a:t>
            </a:r>
            <a:r>
              <a:rPr kumimoji="1" lang="zh-CN" altLang="en-US" sz="2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模板上给的信息千万不要改</a:t>
            </a:r>
            <a:r>
              <a:rPr kumimoji="1"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；</a:t>
            </a:r>
            <a:endParaRPr kumimoji="1" lang="zh-CN" altLang="en-US" sz="20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kumimoji="1"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2）学号用真实的，不要随便编，不要重复，同一个同学不要任意改；</a:t>
            </a:r>
            <a:endParaRPr kumimoji="1" lang="zh-CN" altLang="en-US" sz="20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kumimoji="1"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3）年纪、班级要规范统一，维护好保存好本表格。</a:t>
            </a:r>
            <a:endParaRPr kumimoji="1"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组合 70"/>
          <p:cNvGrpSpPr/>
          <p:nvPr/>
        </p:nvGrpSpPr>
        <p:grpSpPr>
          <a:xfrm>
            <a:off x="-12700" y="587118"/>
            <a:ext cx="2371647" cy="520091"/>
            <a:chOff x="-12700" y="587118"/>
            <a:chExt cx="2371647" cy="520091"/>
          </a:xfrm>
        </p:grpSpPr>
        <p:sp>
          <p:nvSpPr>
            <p:cNvPr id="72" name="文本框 71"/>
            <p:cNvSpPr txBox="1"/>
            <p:nvPr/>
          </p:nvSpPr>
          <p:spPr>
            <a:xfrm>
              <a:off x="733347" y="615070"/>
              <a:ext cx="1625600" cy="492125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 sz="5400" b="1" baseline="0">
                  <a:solidFill>
                    <a:srgbClr val="F8D35E"/>
                  </a:solidFill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r>
                <a:rPr lang="zh-CN" altLang="en-US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项目背景</a:t>
              </a:r>
              <a:endPara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-12700" y="587118"/>
              <a:ext cx="393700" cy="520091"/>
            </a:xfrm>
            <a:prstGeom prst="rect">
              <a:avLst/>
            </a:prstGeom>
            <a:solidFill>
              <a:srgbClr val="F8D3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120650" y="1549400"/>
            <a:ext cx="11993245" cy="4107180"/>
            <a:chOff x="172" y="2560"/>
            <a:chExt cx="18887" cy="6468"/>
          </a:xfrm>
        </p:grpSpPr>
        <p:grpSp>
          <p:nvGrpSpPr>
            <p:cNvPr id="19" name="组合 18"/>
            <p:cNvGrpSpPr/>
            <p:nvPr/>
          </p:nvGrpSpPr>
          <p:grpSpPr>
            <a:xfrm>
              <a:off x="172" y="2569"/>
              <a:ext cx="18822" cy="6443"/>
              <a:chOff x="1156" y="3027"/>
              <a:chExt cx="17072" cy="6443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1156" y="3027"/>
                <a:ext cx="17071" cy="901"/>
              </a:xfrm>
              <a:prstGeom prst="rect">
                <a:avLst/>
              </a:prstGeom>
              <a:solidFill>
                <a:srgbClr val="29B9A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grpSp>
            <p:nvGrpSpPr>
              <p:cNvPr id="18" name="组合 17"/>
              <p:cNvGrpSpPr/>
              <p:nvPr/>
            </p:nvGrpSpPr>
            <p:grpSpPr>
              <a:xfrm>
                <a:off x="1156" y="3928"/>
                <a:ext cx="17072" cy="5542"/>
                <a:chOff x="1155" y="3270"/>
                <a:chExt cx="17072" cy="3465"/>
              </a:xfrm>
            </p:grpSpPr>
            <p:sp>
              <p:nvSpPr>
                <p:cNvPr id="13" name="矩形 12"/>
                <p:cNvSpPr/>
                <p:nvPr/>
              </p:nvSpPr>
              <p:spPr>
                <a:xfrm>
                  <a:off x="1155" y="3270"/>
                  <a:ext cx="17071" cy="693"/>
                </a:xfrm>
                <a:prstGeom prst="rect">
                  <a:avLst/>
                </a:prstGeom>
                <a:solidFill>
                  <a:srgbClr val="84CBC5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/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1156" y="3963"/>
                  <a:ext cx="17071" cy="693"/>
                </a:xfrm>
                <a:prstGeom prst="rect">
                  <a:avLst/>
                </a:prstGeom>
                <a:solidFill>
                  <a:srgbClr val="29B9A6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/>
                </a:p>
              </p:txBody>
            </p:sp>
            <p:sp>
              <p:nvSpPr>
                <p:cNvPr id="15" name="矩形 14"/>
                <p:cNvSpPr/>
                <p:nvPr/>
              </p:nvSpPr>
              <p:spPr>
                <a:xfrm>
                  <a:off x="1156" y="4656"/>
                  <a:ext cx="17071" cy="693"/>
                </a:xfrm>
                <a:prstGeom prst="rect">
                  <a:avLst/>
                </a:prstGeom>
                <a:solidFill>
                  <a:srgbClr val="84CBC5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/>
                </a:p>
              </p:txBody>
            </p:sp>
            <p:sp>
              <p:nvSpPr>
                <p:cNvPr id="16" name="矩形 15"/>
                <p:cNvSpPr/>
                <p:nvPr/>
              </p:nvSpPr>
              <p:spPr>
                <a:xfrm>
                  <a:off x="1156" y="5349"/>
                  <a:ext cx="17071" cy="693"/>
                </a:xfrm>
                <a:prstGeom prst="rect">
                  <a:avLst/>
                </a:prstGeom>
                <a:solidFill>
                  <a:srgbClr val="29B9A6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/>
                </a:p>
              </p:txBody>
            </p:sp>
            <p:sp>
              <p:nvSpPr>
                <p:cNvPr id="17" name="矩形 16"/>
                <p:cNvSpPr/>
                <p:nvPr/>
              </p:nvSpPr>
              <p:spPr>
                <a:xfrm>
                  <a:off x="1156" y="6042"/>
                  <a:ext cx="17071" cy="693"/>
                </a:xfrm>
                <a:prstGeom prst="rect">
                  <a:avLst/>
                </a:prstGeom>
                <a:solidFill>
                  <a:srgbClr val="84CBC5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/>
                </a:p>
              </p:txBody>
            </p:sp>
          </p:grpSp>
        </p:grpSp>
        <p:cxnSp>
          <p:nvCxnSpPr>
            <p:cNvPr id="20" name="直接连接符 19"/>
            <p:cNvCxnSpPr/>
            <p:nvPr/>
          </p:nvCxnSpPr>
          <p:spPr>
            <a:xfrm>
              <a:off x="2264" y="2569"/>
              <a:ext cx="1" cy="643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21"/>
            <p:cNvSpPr txBox="1"/>
            <p:nvPr/>
          </p:nvSpPr>
          <p:spPr>
            <a:xfrm>
              <a:off x="588" y="2713"/>
              <a:ext cx="1522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管理员</a:t>
              </a:r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9583" y="2569"/>
              <a:ext cx="1" cy="643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H="1">
              <a:off x="14078" y="2560"/>
              <a:ext cx="11" cy="646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24"/>
            <p:cNvSpPr txBox="1"/>
            <p:nvPr/>
          </p:nvSpPr>
          <p:spPr>
            <a:xfrm>
              <a:off x="5163" y="2712"/>
              <a:ext cx="1522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/>
              <a:r>
                <a:rPr lang="zh-CN" altLang="en-US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职责</a:t>
              </a:r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9816" y="2713"/>
              <a:ext cx="4029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/>
              <a:r>
                <a:rPr lang="zh-CN" altLang="en-US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钉钉管理后台进入网站</a:t>
              </a:r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4362" y="2712"/>
              <a:ext cx="4029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/>
              <a:r>
                <a:rPr lang="zh-CN" altLang="en-US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青骄第二课堂进入网站</a:t>
              </a:r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588" y="3734"/>
              <a:ext cx="1367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/>
              <a:r>
                <a: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rPr>
                <a:t>市级</a:t>
              </a: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2265" y="3548"/>
              <a:ext cx="7318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钉钉上创建市内各区县禁毒办管理架构，为每个</a:t>
              </a:r>
              <a:r>
                <a:rPr lang="zh-CN" altLang="en-US" sz="1600" b="1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区县</a:t>
              </a:r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指定管理员；官网看效果</a:t>
              </a: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9713" y="3717"/>
              <a:ext cx="4365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https://oa.dingtalk.com</a:t>
              </a: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4130" y="3548"/>
              <a:ext cx="4918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just">
                <a:lnSpc>
                  <a:spcPct val="100000"/>
                </a:lnSpc>
              </a:pPr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官网管理后台：</a:t>
              </a: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  <a:p>
              <a:pPr algn="just">
                <a:lnSpc>
                  <a:spcPct val="100000"/>
                </a:lnSpc>
              </a:pPr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www.2-class.com/admin_login</a:t>
              </a: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583" y="4843"/>
              <a:ext cx="1367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/>
              <a:r>
                <a: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rPr>
                <a:t>区县</a:t>
              </a: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2266" y="4656"/>
              <a:ext cx="7318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钉钉上创建区县内各学校管理架构，为每个</a:t>
              </a:r>
              <a:r>
                <a:rPr lang="zh-CN" altLang="en-US" sz="1600" b="1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学校</a:t>
              </a:r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指定管理员老师；官网看效果</a:t>
              </a: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9765" y="4825"/>
              <a:ext cx="4080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https://oa.dingtalk.com</a:t>
              </a: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9856" y="5975"/>
              <a:ext cx="4080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仅需要钉钉扫码进入官网</a:t>
              </a: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4130" y="4673"/>
              <a:ext cx="4918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just">
                <a:lnSpc>
                  <a:spcPct val="100000"/>
                </a:lnSpc>
              </a:pPr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官网管理后台：</a:t>
              </a: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  <a:p>
              <a:pPr algn="just">
                <a:lnSpc>
                  <a:spcPct val="100000"/>
                </a:lnSpc>
              </a:pPr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www.2-class.com/admin_login</a:t>
              </a: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14141" y="5782"/>
              <a:ext cx="4918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just">
                <a:lnSpc>
                  <a:spcPct val="100000"/>
                </a:lnSpc>
              </a:pPr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官网管理后台：</a:t>
              </a: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  <a:p>
              <a:pPr algn="just">
                <a:lnSpc>
                  <a:spcPct val="100000"/>
                </a:lnSpc>
              </a:pPr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www.2-class.com/admin_login</a:t>
              </a: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583" y="5926"/>
              <a:ext cx="1367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/>
              <a:r>
                <a: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rPr>
                <a:t>学校</a:t>
              </a: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2266" y="5782"/>
              <a:ext cx="7318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官网上导入创建</a:t>
              </a:r>
              <a:r>
                <a:rPr lang="zh-CN" altLang="en-US" sz="1600" b="1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学生、年级、班级</a:t>
              </a:r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，设班主任老师，最好安排学校计算机老师来操作</a:t>
              </a: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503" y="7059"/>
              <a:ext cx="1526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/>
              <a:r>
                <a: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rPr>
                <a:t>班主任</a:t>
              </a: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503" y="8167"/>
              <a:ext cx="1367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/>
              <a:r>
                <a: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rPr>
                <a:t>学生</a:t>
              </a: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2266" y="6890"/>
              <a:ext cx="7318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班主任仅督促检查学生学习情况，创建导入名单由学校管理员来做</a:t>
              </a: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2266" y="7998"/>
              <a:ext cx="7318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五年级至高二同学</a:t>
              </a:r>
              <a:r>
                <a:rPr lang="en-US" altLang="zh-CN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年看完</a:t>
              </a:r>
              <a:r>
                <a:rPr lang="en-US" altLang="zh-CN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个</a:t>
              </a:r>
              <a:r>
                <a:rPr lang="en-US" altLang="zh-CN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3-5</a:t>
              </a:r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分钟禁毒教育视频，答</a:t>
              </a:r>
              <a:r>
                <a:rPr lang="en-US" altLang="zh-CN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个选择题，就完成了</a:t>
              </a: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9856" y="7083"/>
              <a:ext cx="4080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1600" b="1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不需要安装使用钉钉</a:t>
              </a:r>
              <a:endParaRPr lang="zh-CN" altLang="en-US" sz="16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9790" y="8167"/>
              <a:ext cx="4080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1600" b="1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不需要安装使用钉钉</a:t>
              </a:r>
              <a:endParaRPr lang="zh-CN" altLang="en-US" sz="16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14141" y="6890"/>
              <a:ext cx="4918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just">
                <a:lnSpc>
                  <a:spcPct val="100000"/>
                </a:lnSpc>
              </a:pPr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官网（电脑和手机都可以登陆）</a:t>
              </a: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  <a:p>
              <a:pPr algn="just">
                <a:lnSpc>
                  <a:spcPct val="100000"/>
                </a:lnSpc>
              </a:pPr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www.2-class.com</a:t>
              </a: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14141" y="7998"/>
              <a:ext cx="4918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just">
                <a:lnSpc>
                  <a:spcPct val="100000"/>
                </a:lnSpc>
              </a:pPr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官网（电脑和手机都可以登陆）</a:t>
              </a: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  <a:p>
              <a:pPr algn="just">
                <a:lnSpc>
                  <a:spcPct val="100000"/>
                </a:lnSpc>
              </a:pPr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www.2-class.com</a:t>
              </a: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4" name="文本框 73"/>
          <p:cNvSpPr txBox="1"/>
          <p:nvPr/>
        </p:nvSpPr>
        <p:spPr>
          <a:xfrm>
            <a:off x="120650" y="5862320"/>
            <a:ext cx="92843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32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市级、县区、学校管理员需手机下载安装</a:t>
            </a:r>
            <a:r>
              <a:rPr lang="en-US" altLang="zh-CN" sz="32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32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钉钉</a:t>
            </a:r>
            <a:r>
              <a:rPr lang="en-US" altLang="zh-CN" sz="32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32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32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16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" name="Rectangle 1"/>
          <p:cNvSpPr/>
          <p:nvPr/>
        </p:nvSpPr>
        <p:spPr>
          <a:xfrm>
            <a:off x="-8890" y="4387215"/>
            <a:ext cx="12200890" cy="2470785"/>
          </a:xfrm>
          <a:prstGeom prst="rect">
            <a:avLst/>
          </a:prstGeom>
          <a:solidFill>
            <a:srgbClr val="F8D3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grpSp>
        <p:nvGrpSpPr>
          <p:cNvPr id="38" name="组合 37"/>
          <p:cNvGrpSpPr/>
          <p:nvPr/>
        </p:nvGrpSpPr>
        <p:grpSpPr>
          <a:xfrm>
            <a:off x="-12700" y="587118"/>
            <a:ext cx="4847209" cy="520091"/>
            <a:chOff x="-12700" y="587118"/>
            <a:chExt cx="4847209" cy="520091"/>
          </a:xfrm>
        </p:grpSpPr>
        <p:sp>
          <p:nvSpPr>
            <p:cNvPr id="39" name="文本框 38"/>
            <p:cNvSpPr txBox="1"/>
            <p:nvPr/>
          </p:nvSpPr>
          <p:spPr>
            <a:xfrm>
              <a:off x="495554" y="601100"/>
              <a:ext cx="4338955" cy="492125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 sz="5400" b="1" baseline="0">
                  <a:solidFill>
                    <a:srgbClr val="F8D35E"/>
                  </a:solidFill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r>
                <a:rPr lang="zh-CN" altLang="en-US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学校管理员 </a:t>
              </a:r>
              <a:r>
                <a:rPr lang="en-US" altLang="zh-CN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— </a:t>
              </a:r>
              <a:r>
                <a:rPr lang="zh-CN" altLang="en-US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操作流程</a:t>
              </a:r>
              <a:endPara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-12700" y="587118"/>
              <a:ext cx="393700" cy="520091"/>
            </a:xfrm>
            <a:prstGeom prst="rect">
              <a:avLst/>
            </a:prstGeom>
            <a:solidFill>
              <a:srgbClr val="F472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2" name="文本框 91"/>
          <p:cNvSpPr txBox="1"/>
          <p:nvPr/>
        </p:nvSpPr>
        <p:spPr>
          <a:xfrm>
            <a:off x="365760" y="1304925"/>
            <a:ext cx="54102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 smtClean="0">
                <a:solidFill>
                  <a:srgbClr val="F8D35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学校管理员老师导入学生</a:t>
            </a:r>
            <a:endParaRPr lang="zh-CN" altLang="en-US" sz="2800" b="1" dirty="0" smtClean="0">
              <a:solidFill>
                <a:srgbClr val="F8D35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381000" y="1772920"/>
            <a:ext cx="1089787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导出学生登陆信息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（可选择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导出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或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邀请码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任一种）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" name="图片 -2147482483" descr="图片2"/>
          <p:cNvPicPr>
            <a:picLocks noChangeAspect="1"/>
          </p:cNvPicPr>
          <p:nvPr/>
        </p:nvPicPr>
        <p:blipFill>
          <a:blip r:embed="rId1"/>
          <a:srcRect t="9927"/>
          <a:stretch>
            <a:fillRect/>
          </a:stretch>
        </p:blipFill>
        <p:spPr>
          <a:xfrm>
            <a:off x="381000" y="2318385"/>
            <a:ext cx="9414510" cy="44107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" name="Rectangle 1"/>
          <p:cNvSpPr/>
          <p:nvPr/>
        </p:nvSpPr>
        <p:spPr>
          <a:xfrm>
            <a:off x="-8890" y="4387215"/>
            <a:ext cx="12200890" cy="2470785"/>
          </a:xfrm>
          <a:prstGeom prst="rect">
            <a:avLst/>
          </a:prstGeom>
          <a:solidFill>
            <a:srgbClr val="F8D3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grpSp>
        <p:nvGrpSpPr>
          <p:cNvPr id="38" name="组合 37"/>
          <p:cNvGrpSpPr/>
          <p:nvPr/>
        </p:nvGrpSpPr>
        <p:grpSpPr>
          <a:xfrm>
            <a:off x="-12700" y="587118"/>
            <a:ext cx="4847209" cy="520091"/>
            <a:chOff x="-12700" y="587118"/>
            <a:chExt cx="4847209" cy="520091"/>
          </a:xfrm>
        </p:grpSpPr>
        <p:sp>
          <p:nvSpPr>
            <p:cNvPr id="39" name="文本框 38"/>
            <p:cNvSpPr txBox="1"/>
            <p:nvPr/>
          </p:nvSpPr>
          <p:spPr>
            <a:xfrm>
              <a:off x="495554" y="601100"/>
              <a:ext cx="4338955" cy="492125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 sz="5400" b="1" baseline="0">
                  <a:solidFill>
                    <a:srgbClr val="F8D35E"/>
                  </a:solidFill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r>
                <a:rPr lang="zh-CN" altLang="en-US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学校管理员 </a:t>
              </a:r>
              <a:r>
                <a:rPr lang="en-US" altLang="zh-CN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— </a:t>
              </a:r>
              <a:r>
                <a:rPr lang="zh-CN" altLang="en-US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操作流程</a:t>
              </a:r>
              <a:endPara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-12700" y="587118"/>
              <a:ext cx="393700" cy="520091"/>
            </a:xfrm>
            <a:prstGeom prst="rect">
              <a:avLst/>
            </a:prstGeom>
            <a:solidFill>
              <a:srgbClr val="F472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2" name="文本框 91"/>
          <p:cNvSpPr txBox="1"/>
          <p:nvPr/>
        </p:nvSpPr>
        <p:spPr>
          <a:xfrm>
            <a:off x="365760" y="1304925"/>
            <a:ext cx="54102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 smtClean="0">
                <a:solidFill>
                  <a:srgbClr val="F8D35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学校管理员老师导入学生</a:t>
            </a:r>
            <a:endParaRPr lang="zh-CN" altLang="en-US" sz="2800" b="1" dirty="0" smtClean="0">
              <a:solidFill>
                <a:srgbClr val="F8D35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381000" y="1826895"/>
            <a:ext cx="1089787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使用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导出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生成学生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账号、密码信息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689090" y="3762375"/>
            <a:ext cx="5415915" cy="2399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kumimoji="1"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kumimoji="1"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）导出时会自动增加好账号密码，供分发使用。</a:t>
            </a:r>
            <a:endParaRPr kumimoji="1" lang="zh-CN" altLang="en-US" sz="20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kumimoji="1"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）登录修改密码后状态就会从未激活改成正常，再导出密码便隐藏了，为了更好的保护隐私。</a:t>
            </a:r>
            <a:endParaRPr kumimoji="1" lang="zh-CN" altLang="en-US" sz="20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kumimoji="1"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）已经激活即使人员管理时删除，学习内容记录都在。</a:t>
            </a:r>
            <a:endParaRPr kumimoji="1"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图片 -2147482483" descr="图片2"/>
          <p:cNvPicPr>
            <a:picLocks noChangeAspect="1"/>
          </p:cNvPicPr>
          <p:nvPr/>
        </p:nvPicPr>
        <p:blipFill>
          <a:blip r:embed="rId1"/>
          <a:srcRect t="9927"/>
          <a:stretch>
            <a:fillRect/>
          </a:stretch>
        </p:blipFill>
        <p:spPr>
          <a:xfrm>
            <a:off x="43815" y="2790190"/>
            <a:ext cx="6645275" cy="311340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699125" y="134620"/>
          <a:ext cx="6405880" cy="3616960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719455"/>
                <a:gridCol w="523240"/>
                <a:gridCol w="761365"/>
                <a:gridCol w="1829435"/>
                <a:gridCol w="565150"/>
                <a:gridCol w="819785"/>
                <a:gridCol w="763270"/>
                <a:gridCol w="424180"/>
              </a:tblGrid>
              <a:tr h="226060">
                <a:tc>
                  <a:txBody>
                    <a:bodyPr/>
                    <a:p>
                      <a:pPr algn="l" fontAlgn="b"/>
                      <a:r>
                        <a:rPr lang="zh-CN" altLang="en-US" sz="1400" u="none" strike="noStrike">
                          <a:effectLst/>
                        </a:rPr>
                        <a:t>年级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zh-CN" altLang="en-US" sz="1400" u="none" strike="noStrike">
                          <a:effectLst/>
                        </a:rPr>
                        <a:t>班级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zh-CN" altLang="en-US" sz="1400" u="none" strike="noStrike">
                          <a:effectLst/>
                        </a:rPr>
                        <a:t>学生姓名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zh-CN" altLang="en-US" sz="1400" u="none" strike="noStrike">
                          <a:effectLst/>
                        </a:rPr>
                        <a:t>学号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zh-CN" altLang="en-US" sz="1400" u="none" strike="noStrike">
                          <a:effectLst/>
                        </a:rPr>
                        <a:t>状态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zh-CN" altLang="en-US" sz="1400" u="none" strike="noStrike">
                          <a:effectLst/>
                        </a:rPr>
                        <a:t>账号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zh-CN" altLang="en-US" sz="1400" u="none" strike="noStrike">
                          <a:effectLst/>
                        </a:rPr>
                        <a:t>密码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zh-CN" altLang="en-US" sz="1400" u="none" strike="noStrike">
                          <a:effectLst/>
                        </a:rPr>
                        <a:t>备注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</a:tr>
              <a:tr h="184785"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五年级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一班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zh-CN" altLang="en-US" sz="1400" u="none" strike="noStrike">
                          <a:effectLst/>
                        </a:rPr>
                        <a:t>刘五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is-IS" sz="1400" u="none" strike="noStrike">
                          <a:effectLst/>
                        </a:rPr>
                        <a:t>G350524200111236135</a:t>
                      </a:r>
                      <a:endParaRPr lang="is-I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zh-CN" altLang="en-US" sz="1400" u="none" strike="noStrike">
                          <a:effectLst/>
                        </a:rPr>
                        <a:t>未激活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liuwu01</a:t>
                      </a:r>
                      <a:endParaRPr 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fi-FI" sz="1400" u="none" strike="noStrike">
                          <a:effectLst/>
                        </a:rPr>
                        <a:t>08457941</a:t>
                      </a:r>
                      <a:endParaRPr lang="fi-FI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zh-CN" altLang="en-US" sz="1400" u="none" strike="noStrike">
                          <a:effectLst/>
                        </a:rPr>
                        <a:t>　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</a:tr>
              <a:tr h="184785"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五年级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一班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zh-CN" altLang="en-US" sz="1400" u="none" strike="noStrike">
                          <a:effectLst/>
                        </a:rPr>
                        <a:t>刘四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is-IS" sz="1400" u="none" strike="noStrike">
                          <a:effectLst/>
                        </a:rPr>
                        <a:t>G350524200111236134</a:t>
                      </a:r>
                      <a:endParaRPr lang="is-I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zh-CN" altLang="en-US" sz="1400" u="none" strike="noStrike">
                          <a:effectLst/>
                        </a:rPr>
                        <a:t>未激活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liusi41</a:t>
                      </a:r>
                      <a:endParaRPr 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cs-CZ" sz="1400" u="none" strike="noStrike">
                          <a:effectLst/>
                        </a:rPr>
                        <a:t>65899156</a:t>
                      </a:r>
                      <a:endParaRPr lang="cs-CZ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zh-CN" altLang="en-US" sz="1400" u="none" strike="noStrike">
                          <a:effectLst/>
                        </a:rPr>
                        <a:t>　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</a:tr>
              <a:tr h="184785"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五年级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一班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zh-CN" altLang="en-US" sz="1400" u="none" strike="noStrike">
                          <a:effectLst/>
                        </a:rPr>
                        <a:t>刘九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is-IS" sz="1400" u="none" strike="noStrike">
                          <a:effectLst/>
                        </a:rPr>
                        <a:t>G350524200111236139</a:t>
                      </a:r>
                      <a:endParaRPr lang="is-I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zh-CN" altLang="en-US" sz="1400" u="none" strike="noStrike">
                          <a:effectLst/>
                        </a:rPr>
                        <a:t>未激活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liujiu2</a:t>
                      </a:r>
                      <a:endParaRPr 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is-IS" sz="1400" u="none" strike="noStrike">
                          <a:effectLst/>
                        </a:rPr>
                        <a:t>73420223</a:t>
                      </a:r>
                      <a:endParaRPr lang="is-I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zh-CN" altLang="en-US" sz="1400" u="none" strike="noStrike">
                          <a:effectLst/>
                        </a:rPr>
                        <a:t>　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</a:tr>
              <a:tr h="184785"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五年级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二班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zh-CN" altLang="en-US" sz="1400" u="none" strike="noStrike">
                          <a:effectLst/>
                        </a:rPr>
                        <a:t>刘六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is-IS" sz="1400" u="none" strike="noStrike">
                          <a:effectLst/>
                        </a:rPr>
                        <a:t>G350524200111236136</a:t>
                      </a:r>
                      <a:endParaRPr lang="is-I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zh-CN" altLang="en-US" sz="1400" u="none" strike="noStrike">
                          <a:effectLst/>
                        </a:rPr>
                        <a:t>未激活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liuliu20</a:t>
                      </a:r>
                      <a:endParaRPr 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is-IS" sz="1400" u="none" strike="noStrike">
                          <a:effectLst/>
                        </a:rPr>
                        <a:t>39923230</a:t>
                      </a:r>
                      <a:endParaRPr lang="is-I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zh-CN" altLang="en-US" sz="1400" u="none" strike="noStrike">
                          <a:effectLst/>
                        </a:rPr>
                        <a:t>　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</a:tr>
              <a:tr h="184785"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五年级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二班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zh-CN" altLang="en-US" sz="1400" u="none" strike="noStrike">
                          <a:effectLst/>
                        </a:rPr>
                        <a:t>刘十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is-IS" sz="1400" u="none" strike="noStrike">
                          <a:effectLst/>
                        </a:rPr>
                        <a:t>G350524200111236140</a:t>
                      </a:r>
                      <a:endParaRPr lang="is-I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zh-CN" altLang="en-US" sz="1400" u="none" strike="noStrike">
                          <a:effectLst/>
                        </a:rPr>
                        <a:t>未激活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liushi7</a:t>
                      </a:r>
                      <a:endParaRPr 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cs-CZ" sz="1400" u="none" strike="noStrike">
                          <a:effectLst/>
                        </a:rPr>
                        <a:t>36423364</a:t>
                      </a:r>
                      <a:endParaRPr lang="cs-CZ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zh-CN" altLang="en-US" sz="1400" u="none" strike="noStrike">
                          <a:effectLst/>
                        </a:rPr>
                        <a:t>　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</a:tr>
              <a:tr h="184785"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五年级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二班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zh-CN" altLang="en-US" sz="1400" u="none" strike="noStrike">
                          <a:effectLst/>
                        </a:rPr>
                        <a:t>刘七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is-IS" sz="1400" u="none" strike="noStrike">
                          <a:effectLst/>
                        </a:rPr>
                        <a:t>G350524200111236137</a:t>
                      </a:r>
                      <a:endParaRPr lang="is-I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zh-CN" altLang="en-US" sz="1400" u="none" strike="noStrike">
                          <a:effectLst/>
                        </a:rPr>
                        <a:t>未激活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liuqi828</a:t>
                      </a:r>
                      <a:endParaRPr 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fi-FI" sz="1400" u="none" strike="noStrike">
                          <a:effectLst/>
                        </a:rPr>
                        <a:t>29794869</a:t>
                      </a:r>
                      <a:endParaRPr lang="fi-FI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zh-CN" altLang="en-US" sz="1400" u="none" strike="noStrike">
                          <a:effectLst/>
                        </a:rPr>
                        <a:t>　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</a:tr>
              <a:tr h="184785"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五年级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三班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zh-CN" altLang="en-US" sz="1400" u="none" strike="noStrike">
                          <a:effectLst/>
                        </a:rPr>
                        <a:t>刘八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is-IS" sz="1400" u="none" strike="noStrike">
                          <a:effectLst/>
                        </a:rPr>
                        <a:t>G350524200111236138</a:t>
                      </a:r>
                      <a:endParaRPr lang="is-I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zh-CN" altLang="en-US" sz="1400" u="none" strike="noStrike">
                          <a:effectLst/>
                        </a:rPr>
                        <a:t>未激活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liuba11</a:t>
                      </a:r>
                      <a:endParaRPr 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is-IS" sz="1400" u="none" strike="noStrike">
                          <a:effectLst/>
                        </a:rPr>
                        <a:t>72402142</a:t>
                      </a:r>
                      <a:endParaRPr lang="is-I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zh-CN" altLang="en-US" sz="1400" u="none" strike="noStrike">
                          <a:effectLst/>
                        </a:rPr>
                        <a:t>　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</a:tr>
              <a:tr h="184785"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solidFill>
                            <a:srgbClr val="FF0000"/>
                          </a:solidFill>
                          <a:effectLst/>
                        </a:rPr>
                        <a:t>五年级</a:t>
                      </a:r>
                      <a:endParaRPr lang="zh-CN" altLang="en-US" sz="1400" u="none" strike="noStrike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solidFill>
                            <a:srgbClr val="FF0000"/>
                          </a:solidFill>
                          <a:effectLst/>
                        </a:rPr>
                        <a:t>三班</a:t>
                      </a:r>
                      <a:endParaRPr lang="zh-CN" altLang="en-US" sz="1400" u="none" strike="noStrike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zh-CN" altLang="en-US" sz="1400" u="none" strike="noStrike">
                          <a:solidFill>
                            <a:srgbClr val="FF0000"/>
                          </a:solidFill>
                          <a:effectLst/>
                        </a:rPr>
                        <a:t>刘一</a:t>
                      </a:r>
                      <a:endParaRPr lang="zh-CN" altLang="en-US" sz="1400" u="none" strike="noStrike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is-IS" sz="1400" u="none" strike="noStrike">
                          <a:solidFill>
                            <a:srgbClr val="FF0000"/>
                          </a:solidFill>
                          <a:effectLst/>
                        </a:rPr>
                        <a:t>G350524200111236131</a:t>
                      </a:r>
                      <a:endParaRPr lang="is-IS" sz="1400" u="none" strike="noStrike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zh-CN" altLang="en-US" sz="14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正常</a:t>
                      </a:r>
                      <a:endParaRPr lang="zh-CN" altLang="en-US" sz="1400" u="none" strike="noStrike" dirty="0" smtClean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en-US" sz="14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liuyi347</a:t>
                      </a:r>
                      <a:endParaRPr lang="en-US" sz="1400" u="none" strike="noStrike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endParaRPr lang="fi-FI" sz="1400" u="none" strike="noStrike" dirty="0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zh-CN" altLang="en-US" sz="1400" u="none" strike="noStrike">
                          <a:effectLst/>
                        </a:rPr>
                        <a:t>　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</a:tr>
              <a:tr h="184785"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五年级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三班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zh-CN" altLang="en-US" sz="1400" u="none" strike="noStrike">
                          <a:effectLst/>
                        </a:rPr>
                        <a:t>赵九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is-IS" sz="1400" u="none" strike="noStrike">
                          <a:effectLst/>
                        </a:rPr>
                        <a:t>G350524200111236119</a:t>
                      </a:r>
                      <a:endParaRPr lang="is-I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zh-CN" altLang="en-US" sz="1400" u="none" strike="noStrike">
                          <a:effectLst/>
                        </a:rPr>
                        <a:t>未激活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zhaojiu6</a:t>
                      </a:r>
                      <a:endParaRPr 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is-IS" sz="1400" u="none" strike="noStrike">
                          <a:effectLst/>
                        </a:rPr>
                        <a:t>79041553</a:t>
                      </a:r>
                      <a:endParaRPr lang="is-I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zh-CN" altLang="en-US" sz="1400" u="none" strike="noStrike">
                          <a:effectLst/>
                        </a:rPr>
                        <a:t>　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</a:tr>
              <a:tr h="184785"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六年级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一班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zh-CN" altLang="en-US" sz="1400" u="none" strike="noStrike">
                          <a:effectLst/>
                        </a:rPr>
                        <a:t>孙七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is-IS" sz="1400" u="none" strike="noStrike">
                          <a:effectLst/>
                        </a:rPr>
                        <a:t>G350524200111236127</a:t>
                      </a:r>
                      <a:endParaRPr lang="is-I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zh-CN" altLang="en-US" sz="1400" u="none" strike="noStrike">
                          <a:effectLst/>
                        </a:rPr>
                        <a:t>未激活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sunqi19</a:t>
                      </a:r>
                      <a:endParaRPr 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ru-RU" sz="1400" u="none" strike="noStrike">
                          <a:effectLst/>
                        </a:rPr>
                        <a:t>90359658</a:t>
                      </a:r>
                      <a:endParaRPr lang="ru-RU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zh-CN" altLang="en-US" sz="1400" u="none" strike="noStrike">
                          <a:effectLst/>
                        </a:rPr>
                        <a:t>　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</a:tr>
              <a:tr h="184785"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六年级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一班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zh-CN" altLang="en-US" sz="1400" u="none" strike="noStrike">
                          <a:effectLst/>
                        </a:rPr>
                        <a:t>赵七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is-IS" sz="1400" u="none" strike="noStrike">
                          <a:effectLst/>
                        </a:rPr>
                        <a:t>G350524200111236117</a:t>
                      </a:r>
                      <a:endParaRPr lang="is-I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zh-CN" altLang="en-US" sz="1400" u="none" strike="noStrike">
                          <a:effectLst/>
                        </a:rPr>
                        <a:t>未激活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zhaoqi75</a:t>
                      </a:r>
                      <a:endParaRPr 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is-IS" sz="1400" u="none" strike="noStrike">
                          <a:effectLst/>
                        </a:rPr>
                        <a:t>22300300</a:t>
                      </a:r>
                      <a:endParaRPr lang="is-I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zh-CN" altLang="en-US" sz="1400" u="none" strike="noStrike">
                          <a:effectLst/>
                        </a:rPr>
                        <a:t>　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</a:tr>
              <a:tr h="184785"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六年级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一班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zh-CN" altLang="en-US" sz="1400" u="none" strike="noStrike">
                          <a:effectLst/>
                        </a:rPr>
                        <a:t>孙八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is-IS" sz="1400" u="none" strike="noStrike">
                          <a:effectLst/>
                        </a:rPr>
                        <a:t>G350524200111236128</a:t>
                      </a:r>
                      <a:endParaRPr lang="is-I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zh-CN" altLang="en-US" sz="1400" u="none" strike="noStrike">
                          <a:effectLst/>
                        </a:rPr>
                        <a:t>未激活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sunba81</a:t>
                      </a:r>
                      <a:endParaRPr 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cs-CZ" sz="1400" u="none" strike="noStrike">
                          <a:effectLst/>
                        </a:rPr>
                        <a:t>01549359</a:t>
                      </a:r>
                      <a:endParaRPr lang="cs-CZ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zh-CN" altLang="en-US" sz="1400" u="none" strike="noStrike">
                          <a:effectLst/>
                        </a:rPr>
                        <a:t>　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</a:tr>
              <a:tr h="184785"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六年级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二班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zh-CN" altLang="en-US" sz="1400" u="none" strike="noStrike">
                          <a:effectLst/>
                        </a:rPr>
                        <a:t>赵八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is-IS" sz="1400" u="none" strike="noStrike">
                          <a:effectLst/>
                        </a:rPr>
                        <a:t>G350524200111236118</a:t>
                      </a:r>
                      <a:endParaRPr lang="is-I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zh-CN" altLang="en-US" sz="1400" u="none" strike="noStrike">
                          <a:effectLst/>
                        </a:rPr>
                        <a:t>未激活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zhaoba7</a:t>
                      </a:r>
                      <a:endParaRPr 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is-IS" sz="1400" u="none" strike="noStrike">
                          <a:effectLst/>
                        </a:rPr>
                        <a:t>63552658</a:t>
                      </a:r>
                      <a:endParaRPr lang="is-I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zh-CN" altLang="en-US" sz="1400" u="none" strike="noStrike">
                          <a:effectLst/>
                        </a:rPr>
                        <a:t>　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</a:tr>
              <a:tr h="184785"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六年级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二班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zh-CN" altLang="en-US" sz="1400" u="none" strike="noStrike">
                          <a:effectLst/>
                        </a:rPr>
                        <a:t>孙六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cs-CZ" sz="1400" u="none" strike="noStrike">
                          <a:effectLst/>
                        </a:rPr>
                        <a:t>G350524200111236126</a:t>
                      </a:r>
                      <a:endParaRPr lang="cs-CZ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zh-CN" altLang="en-US" sz="1400" u="none" strike="noStrike">
                          <a:effectLst/>
                        </a:rPr>
                        <a:t>未激活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sunliu9</a:t>
                      </a:r>
                      <a:endParaRPr 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is-IS" sz="1400" u="none" strike="noStrike">
                          <a:effectLst/>
                        </a:rPr>
                        <a:t>08840234</a:t>
                      </a:r>
                      <a:endParaRPr lang="is-I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zh-CN" altLang="en-US" sz="1400" u="none" strike="noStrike">
                          <a:effectLst/>
                        </a:rPr>
                        <a:t>　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</a:tr>
              <a:tr h="226060"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六年级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二班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zh-CN" altLang="en-US" sz="1400" u="none" strike="noStrike">
                          <a:effectLst/>
                        </a:rPr>
                        <a:t>孙四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is-IS" sz="1400" u="none" strike="noStrike">
                          <a:effectLst/>
                        </a:rPr>
                        <a:t>G350524200111236124</a:t>
                      </a:r>
                      <a:endParaRPr lang="is-I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zh-CN" altLang="en-US" sz="1400" u="none" strike="noStrike">
                          <a:effectLst/>
                        </a:rPr>
                        <a:t>未激活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sunsi51</a:t>
                      </a:r>
                      <a:endParaRPr 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is-IS" sz="1400" u="none" strike="noStrike">
                          <a:effectLst/>
                        </a:rPr>
                        <a:t>01183796</a:t>
                      </a:r>
                      <a:endParaRPr lang="is-I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zh-CN" altLang="en-US" sz="1400" u="none" strike="noStrike">
                          <a:effectLst/>
                        </a:rPr>
                        <a:t>　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</a:tr>
            </a:tbl>
          </a:graphicData>
        </a:graphic>
      </p:graphicFrame>
      <p:cxnSp>
        <p:nvCxnSpPr>
          <p:cNvPr id="14" name="直接箭头连接符 13"/>
          <p:cNvCxnSpPr/>
          <p:nvPr/>
        </p:nvCxnSpPr>
        <p:spPr>
          <a:xfrm flipV="1">
            <a:off x="5296535" y="1054100"/>
            <a:ext cx="395605" cy="257238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144780" y="6018530"/>
            <a:ext cx="1190244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kumimoji="1"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</a:t>
            </a:r>
            <a:r>
              <a:rPr kumimoji="1"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）如直接导出生成，学生</a:t>
            </a:r>
            <a:r>
              <a:rPr kumimoji="1"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首次登陆免去注册过程，但不可以更改用户名。</a:t>
            </a:r>
            <a:endParaRPr kumimoji="1"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" name="Rectangle 1"/>
          <p:cNvSpPr/>
          <p:nvPr/>
        </p:nvSpPr>
        <p:spPr>
          <a:xfrm>
            <a:off x="-8890" y="4387215"/>
            <a:ext cx="12200890" cy="2470785"/>
          </a:xfrm>
          <a:prstGeom prst="rect">
            <a:avLst/>
          </a:prstGeom>
          <a:solidFill>
            <a:srgbClr val="F8D3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grpSp>
        <p:nvGrpSpPr>
          <p:cNvPr id="38" name="组合 37"/>
          <p:cNvGrpSpPr/>
          <p:nvPr/>
        </p:nvGrpSpPr>
        <p:grpSpPr>
          <a:xfrm>
            <a:off x="-12700" y="587118"/>
            <a:ext cx="4847209" cy="520091"/>
            <a:chOff x="-12700" y="587118"/>
            <a:chExt cx="4847209" cy="520091"/>
          </a:xfrm>
        </p:grpSpPr>
        <p:sp>
          <p:nvSpPr>
            <p:cNvPr id="39" name="文本框 38"/>
            <p:cNvSpPr txBox="1"/>
            <p:nvPr/>
          </p:nvSpPr>
          <p:spPr>
            <a:xfrm>
              <a:off x="495554" y="601100"/>
              <a:ext cx="4338955" cy="492125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 sz="5400" b="1" baseline="0">
                  <a:solidFill>
                    <a:srgbClr val="F8D35E"/>
                  </a:solidFill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r>
                <a:rPr lang="zh-CN" altLang="en-US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学校管理员 </a:t>
              </a:r>
              <a:r>
                <a:rPr lang="en-US" altLang="zh-CN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— </a:t>
              </a:r>
              <a:r>
                <a:rPr lang="zh-CN" altLang="en-US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操作流程</a:t>
              </a:r>
              <a:endPara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-12700" y="587118"/>
              <a:ext cx="393700" cy="520091"/>
            </a:xfrm>
            <a:prstGeom prst="rect">
              <a:avLst/>
            </a:prstGeom>
            <a:solidFill>
              <a:srgbClr val="F472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2" name="文本框 91"/>
          <p:cNvSpPr txBox="1"/>
          <p:nvPr/>
        </p:nvSpPr>
        <p:spPr>
          <a:xfrm>
            <a:off x="365760" y="1304925"/>
            <a:ext cx="54102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 smtClean="0">
                <a:solidFill>
                  <a:srgbClr val="F8D35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学校管理员老师导入学生</a:t>
            </a:r>
            <a:endParaRPr lang="zh-CN" altLang="en-US" sz="2800" b="1" dirty="0" smtClean="0">
              <a:solidFill>
                <a:srgbClr val="F8D35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381000" y="1826895"/>
            <a:ext cx="1089787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使用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邀请码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生成学生账号、密码信息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-2147482614" name="图片 -21474826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2432685"/>
            <a:ext cx="7105650" cy="36969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-2147482613" name="图片 -21474826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2250" y="2318385"/>
            <a:ext cx="7999730" cy="34486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-2147482612" name="图片 -21474826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2825" y="253365"/>
            <a:ext cx="6099175" cy="32505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447675" y="6129655"/>
            <a:ext cx="952944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kumimoji="1"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如用邀请码导出，学生</a:t>
            </a:r>
            <a:r>
              <a:rPr kumimoji="1"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首次登陆还需要填写注册信息，但可以更改用户名。</a:t>
            </a:r>
            <a:endParaRPr kumimoji="1"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-2147482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-2147482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-2147482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" name="Rectangle 1"/>
          <p:cNvSpPr/>
          <p:nvPr/>
        </p:nvSpPr>
        <p:spPr>
          <a:xfrm>
            <a:off x="-8890" y="4387215"/>
            <a:ext cx="12200890" cy="2470785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>
              <a:solidFill>
                <a:srgbClr val="29B9A6"/>
              </a:solidFill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-12700" y="587118"/>
            <a:ext cx="4847209" cy="520091"/>
            <a:chOff x="-12700" y="587118"/>
            <a:chExt cx="4847209" cy="520091"/>
          </a:xfrm>
        </p:grpSpPr>
        <p:sp>
          <p:nvSpPr>
            <p:cNvPr id="39" name="文本框 38"/>
            <p:cNvSpPr txBox="1"/>
            <p:nvPr/>
          </p:nvSpPr>
          <p:spPr>
            <a:xfrm>
              <a:off x="495554" y="601100"/>
              <a:ext cx="4338955" cy="492125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 sz="5400" b="1" baseline="0">
                  <a:solidFill>
                    <a:srgbClr val="F8D35E"/>
                  </a:solidFill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r>
                <a:rPr lang="zh-CN" altLang="en-US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学校管理员 </a:t>
              </a:r>
              <a:r>
                <a:rPr lang="en-US" altLang="zh-CN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— </a:t>
              </a:r>
              <a:r>
                <a:rPr lang="zh-CN" altLang="en-US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操作流程</a:t>
              </a:r>
              <a:endPara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-12700" y="587118"/>
              <a:ext cx="393700" cy="520091"/>
            </a:xfrm>
            <a:prstGeom prst="rect">
              <a:avLst/>
            </a:prstGeom>
            <a:solidFill>
              <a:srgbClr val="F472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2" name="文本框 91"/>
          <p:cNvSpPr txBox="1"/>
          <p:nvPr/>
        </p:nvSpPr>
        <p:spPr>
          <a:xfrm>
            <a:off x="365760" y="1304925"/>
            <a:ext cx="54102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 smtClean="0">
                <a:solidFill>
                  <a:srgbClr val="29B9A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学校管理员老师新增年级班级</a:t>
            </a:r>
            <a:endParaRPr lang="zh-CN" altLang="en-US" sz="2800" b="1" dirty="0" smtClean="0">
              <a:solidFill>
                <a:srgbClr val="29B9A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3" name="图片 2" descr="123.png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960245"/>
            <a:ext cx="8839200" cy="2466975"/>
          </a:xfrm>
          <a:prstGeom prst="rect">
            <a:avLst/>
          </a:prstGeom>
        </p:spPr>
      </p:pic>
      <p:pic>
        <p:nvPicPr>
          <p:cNvPr id="4" name="图片 3" descr="lALPBY0V49yrxqHM7M0Bvg_446_236.png_620x10000q90g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4472940"/>
            <a:ext cx="4147185" cy="2194560"/>
          </a:xfrm>
          <a:prstGeom prst="rect">
            <a:avLst/>
          </a:prstGeom>
        </p:spPr>
      </p:pic>
      <p:sp>
        <p:nvSpPr>
          <p:cNvPr id="18" name="圆角矩形 17"/>
          <p:cNvSpPr/>
          <p:nvPr/>
        </p:nvSpPr>
        <p:spPr>
          <a:xfrm>
            <a:off x="977265" y="5010785"/>
            <a:ext cx="2578735" cy="1007745"/>
          </a:xfrm>
          <a:prstGeom prst="round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kumimoji="1"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495300" y="2454910"/>
            <a:ext cx="766445" cy="242570"/>
          </a:xfrm>
          <a:prstGeom prst="roundRect">
            <a:avLst>
              <a:gd name="adj" fmla="val 9386"/>
            </a:avLst>
          </a:prstGeom>
          <a:noFill/>
          <a:ln>
            <a:solidFill>
              <a:srgbClr val="F47264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kumimoji="1" lang="zh-CN" altLang="en-US"/>
          </a:p>
        </p:txBody>
      </p:sp>
      <p:cxnSp>
        <p:nvCxnSpPr>
          <p:cNvPr id="14" name="直接箭头连接符 13"/>
          <p:cNvCxnSpPr/>
          <p:nvPr/>
        </p:nvCxnSpPr>
        <p:spPr>
          <a:xfrm>
            <a:off x="1140460" y="2697480"/>
            <a:ext cx="0" cy="219519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4921250" y="4601210"/>
            <a:ext cx="644207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）同学升年级，每年可以批量操作一次学生一键升级</a:t>
            </a:r>
            <a:endParaRPr lang="zh-CN" altLang="en-US" sz="200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）万一操作错了，可以一键回退</a:t>
            </a:r>
            <a:endParaRPr lang="zh-CN" altLang="en-US" sz="200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）如果批量导入过学生和班主任，这里会自动生成，不用再手动创建，本步骤省略</a:t>
            </a:r>
            <a:endParaRPr lang="zh-CN" altLang="en-US" sz="200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3"/>
          <p:cNvSpPr txBox="1"/>
          <p:nvPr/>
        </p:nvSpPr>
        <p:spPr>
          <a:xfrm>
            <a:off x="2376252" y="2803130"/>
            <a:ext cx="1641476" cy="1769715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sz="11500" dirty="0" smtClean="0">
                <a:solidFill>
                  <a:srgbClr val="29B9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  <a:endParaRPr kumimoji="0" lang="en-US" sz="11500" b="1" i="0" u="none" strike="noStrike" kern="1200" cap="none" spc="0" normalizeH="0" baseline="0" noProof="0" dirty="0" smtClean="0">
              <a:ln>
                <a:noFill/>
              </a:ln>
              <a:solidFill>
                <a:srgbClr val="29B9A6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3960811" y="2976522"/>
            <a:ext cx="3887789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班主任老师</a:t>
            </a:r>
            <a:endParaRPr lang="zh-CN" altLang="en-US" sz="4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3960811" y="2483453"/>
            <a:ext cx="23711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 i="1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defRPr>
            </a:lvl1pPr>
          </a:lstStyle>
          <a:p>
            <a:r>
              <a:rPr lang="en-US" altLang="zh-CN" sz="3200" dirty="0">
                <a:latin typeface="Arial" panose="020B0604020202020204" pitchFamily="34" charset="0"/>
                <a:cs typeface="Arial" panose="020B0604020202020204" pitchFamily="34" charset="0"/>
              </a:rPr>
              <a:t>Part </a:t>
            </a:r>
            <a:r>
              <a:rPr lang="en-US" altLang="zh-CN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Three</a:t>
            </a:r>
            <a:endParaRPr lang="zh-CN" alt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9" name="组合 58"/>
          <p:cNvGrpSpPr/>
          <p:nvPr/>
        </p:nvGrpSpPr>
        <p:grpSpPr>
          <a:xfrm rot="11891394">
            <a:off x="7883799" y="2295897"/>
            <a:ext cx="3097450" cy="2152130"/>
            <a:chOff x="912737" y="565770"/>
            <a:chExt cx="3097450" cy="2152130"/>
          </a:xfrm>
        </p:grpSpPr>
        <p:sp>
          <p:nvSpPr>
            <p:cNvPr id="60" name="等腰三角形 59"/>
            <p:cNvSpPr/>
            <p:nvPr/>
          </p:nvSpPr>
          <p:spPr>
            <a:xfrm rot="18941696">
              <a:off x="2822785" y="2021207"/>
              <a:ext cx="266912" cy="230096"/>
            </a:xfrm>
            <a:prstGeom prst="triangle">
              <a:avLst/>
            </a:prstGeom>
            <a:solidFill>
              <a:srgbClr val="84CB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1" name="等腰三角形 60"/>
            <p:cNvSpPr/>
            <p:nvPr/>
          </p:nvSpPr>
          <p:spPr>
            <a:xfrm rot="3678182">
              <a:off x="2802171" y="1181956"/>
              <a:ext cx="397226" cy="342435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2" name="等腰三角形 61"/>
            <p:cNvSpPr/>
            <p:nvPr/>
          </p:nvSpPr>
          <p:spPr>
            <a:xfrm rot="9480000">
              <a:off x="3485946" y="2487804"/>
              <a:ext cx="266912" cy="230096"/>
            </a:xfrm>
            <a:prstGeom prst="triangle">
              <a:avLst/>
            </a:prstGeom>
            <a:solidFill>
              <a:srgbClr val="29B9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3" name="等腰三角形 62"/>
            <p:cNvSpPr/>
            <p:nvPr/>
          </p:nvSpPr>
          <p:spPr>
            <a:xfrm rot="1020767">
              <a:off x="1218249" y="749218"/>
              <a:ext cx="945160" cy="814792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4" name="等腰三角形 63"/>
            <p:cNvSpPr/>
            <p:nvPr/>
          </p:nvSpPr>
          <p:spPr>
            <a:xfrm rot="1020767">
              <a:off x="1105528" y="607668"/>
              <a:ext cx="1175902" cy="1013706"/>
            </a:xfrm>
            <a:prstGeom prst="triangle">
              <a:avLst/>
            </a:prstGeom>
            <a:noFill/>
            <a:ln>
              <a:solidFill>
                <a:srgbClr val="FFC20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 rot="18818926">
              <a:off x="912737" y="1383941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 rot="18818926">
              <a:off x="1788997" y="565770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 rot="18818926">
              <a:off x="2041044" y="1708216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8" name="组合 67"/>
            <p:cNvGrpSpPr/>
            <p:nvPr/>
          </p:nvGrpSpPr>
          <p:grpSpPr>
            <a:xfrm rot="8977127">
              <a:off x="3563479" y="1987179"/>
              <a:ext cx="446708" cy="334617"/>
              <a:chOff x="2822785" y="1265179"/>
              <a:chExt cx="930073" cy="696693"/>
            </a:xfrm>
          </p:grpSpPr>
          <p:sp>
            <p:nvSpPr>
              <p:cNvPr id="69" name="等腰三角形 68"/>
              <p:cNvSpPr/>
              <p:nvPr/>
            </p:nvSpPr>
            <p:spPr>
              <a:xfrm rot="18941696">
                <a:off x="2822785" y="1265179"/>
                <a:ext cx="266912" cy="230096"/>
              </a:xfrm>
              <a:prstGeom prst="triangle">
                <a:avLst/>
              </a:prstGeom>
              <a:solidFill>
                <a:srgbClr val="84CBC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  <p:sp>
            <p:nvSpPr>
              <p:cNvPr id="70" name="等腰三角形 69"/>
              <p:cNvSpPr/>
              <p:nvPr/>
            </p:nvSpPr>
            <p:spPr>
              <a:xfrm rot="9480000">
                <a:off x="3485946" y="1731776"/>
                <a:ext cx="266912" cy="230096"/>
              </a:xfrm>
              <a:prstGeom prst="triangle">
                <a:avLst/>
              </a:prstGeom>
              <a:solidFill>
                <a:srgbClr val="29B9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</p:grpSp>
      </p:grpSp>
      <p:cxnSp>
        <p:nvCxnSpPr>
          <p:cNvPr id="71" name="Straight Connector 13"/>
          <p:cNvCxnSpPr/>
          <p:nvPr/>
        </p:nvCxnSpPr>
        <p:spPr>
          <a:xfrm flipH="1">
            <a:off x="-635" y="4318989"/>
            <a:ext cx="6331945" cy="0"/>
          </a:xfrm>
          <a:prstGeom prst="line">
            <a:avLst/>
          </a:prstGeom>
          <a:ln w="19050" cap="sq">
            <a:solidFill>
              <a:srgbClr val="29B9A6"/>
            </a:soli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4017645" y="3683000"/>
            <a:ext cx="3727450" cy="553085"/>
          </a:xfrm>
          <a:prstGeom prst="rect">
            <a:avLst/>
          </a:prstGeom>
          <a:solidFill>
            <a:srgbClr val="29B9A6"/>
          </a:solidFill>
        </p:spPr>
        <p:txBody>
          <a:bodyPr wrap="square" rtlCol="0">
            <a:spAutoFit/>
          </a:bodyPr>
          <a:p>
            <a:pPr algn="dist">
              <a:lnSpc>
                <a:spcPct val="150000"/>
              </a:lnSpc>
            </a:pPr>
            <a:r>
              <a:rPr lang="zh-CN" alt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不需要手机下载安装钉钉</a:t>
            </a:r>
            <a:endParaRPr lang="zh-CN" altLang="en-US" sz="20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16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 Diagonal Corner Rectangle 37"/>
          <p:cNvSpPr/>
          <p:nvPr/>
        </p:nvSpPr>
        <p:spPr>
          <a:xfrm flipH="1">
            <a:off x="3476927" y="3585980"/>
            <a:ext cx="1455960" cy="1553024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F472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8" name="组合 37"/>
          <p:cNvGrpSpPr/>
          <p:nvPr/>
        </p:nvGrpSpPr>
        <p:grpSpPr>
          <a:xfrm>
            <a:off x="-12700" y="587118"/>
            <a:ext cx="4945627" cy="520091"/>
            <a:chOff x="-12700" y="587118"/>
            <a:chExt cx="4945627" cy="520091"/>
          </a:xfrm>
        </p:grpSpPr>
        <p:sp>
          <p:nvSpPr>
            <p:cNvPr id="39" name="文本框 38"/>
            <p:cNvSpPr txBox="1"/>
            <p:nvPr/>
          </p:nvSpPr>
          <p:spPr>
            <a:xfrm>
              <a:off x="593972" y="615070"/>
              <a:ext cx="4338955" cy="492125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 sz="5400" b="1" baseline="0">
                  <a:solidFill>
                    <a:srgbClr val="F8D35E"/>
                  </a:solidFill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pPr algn="ctr"/>
              <a:r>
                <a:rPr lang="zh-CN" altLang="en-US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班主任老师</a:t>
              </a:r>
              <a:r>
                <a:rPr lang="zh-CN" altLang="en-US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 </a:t>
              </a:r>
              <a:r>
                <a:rPr lang="en-US" altLang="zh-CN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— </a:t>
              </a:r>
              <a:r>
                <a:rPr lang="zh-CN" altLang="en-US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管理职责</a:t>
              </a:r>
              <a:endPara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-12700" y="587118"/>
              <a:ext cx="393700" cy="520091"/>
            </a:xfrm>
            <a:prstGeom prst="rect">
              <a:avLst/>
            </a:prstGeom>
            <a:solidFill>
              <a:srgbClr val="29B9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" name="Round Diagonal Corner Rectangle 37"/>
          <p:cNvSpPr/>
          <p:nvPr/>
        </p:nvSpPr>
        <p:spPr>
          <a:xfrm flipH="1">
            <a:off x="1245140" y="3585980"/>
            <a:ext cx="1455960" cy="1553024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F8D3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2" name="Round Diagonal Corner Rectangle 37"/>
          <p:cNvSpPr/>
          <p:nvPr/>
        </p:nvSpPr>
        <p:spPr>
          <a:xfrm>
            <a:off x="1245140" y="1994856"/>
            <a:ext cx="1455960" cy="1553024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3" name="Round Diagonal Corner Rectangle 37"/>
          <p:cNvSpPr/>
          <p:nvPr/>
        </p:nvSpPr>
        <p:spPr>
          <a:xfrm flipH="1">
            <a:off x="2737961" y="1994856"/>
            <a:ext cx="1455960" cy="1553024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84CB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48" name="Straight Connector 32"/>
          <p:cNvCxnSpPr/>
          <p:nvPr/>
        </p:nvCxnSpPr>
        <p:spPr>
          <a:xfrm>
            <a:off x="5713095" y="2383790"/>
            <a:ext cx="3003550" cy="0"/>
          </a:xfrm>
          <a:prstGeom prst="line">
            <a:avLst/>
          </a:prstGeom>
          <a:ln w="19050">
            <a:solidFill>
              <a:srgbClr val="84CBC5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32"/>
          <p:cNvCxnSpPr/>
          <p:nvPr/>
        </p:nvCxnSpPr>
        <p:spPr>
          <a:xfrm>
            <a:off x="5713095" y="3335020"/>
            <a:ext cx="3661410" cy="0"/>
          </a:xfrm>
          <a:prstGeom prst="line">
            <a:avLst/>
          </a:prstGeom>
          <a:ln w="19050">
            <a:solidFill>
              <a:srgbClr val="F47264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32"/>
          <p:cNvCxnSpPr/>
          <p:nvPr/>
        </p:nvCxnSpPr>
        <p:spPr>
          <a:xfrm flipH="1">
            <a:off x="5713095" y="4285615"/>
            <a:ext cx="4632325" cy="0"/>
          </a:xfrm>
          <a:prstGeom prst="line">
            <a:avLst/>
          </a:prstGeom>
          <a:ln w="19050">
            <a:solidFill>
              <a:srgbClr val="29B9A6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32"/>
          <p:cNvCxnSpPr/>
          <p:nvPr/>
        </p:nvCxnSpPr>
        <p:spPr>
          <a:xfrm flipH="1">
            <a:off x="5713095" y="5236210"/>
            <a:ext cx="4619625" cy="0"/>
          </a:xfrm>
          <a:prstGeom prst="line">
            <a:avLst/>
          </a:prstGeom>
          <a:ln w="19050">
            <a:solidFill>
              <a:srgbClr val="F8D35E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Group 67"/>
          <p:cNvGrpSpPr>
            <a:grpSpLocks noChangeAspect="1"/>
          </p:cNvGrpSpPr>
          <p:nvPr/>
        </p:nvGrpSpPr>
        <p:grpSpPr bwMode="auto">
          <a:xfrm>
            <a:off x="1708800" y="2494131"/>
            <a:ext cx="528640" cy="554474"/>
            <a:chOff x="5541" y="-146"/>
            <a:chExt cx="1064" cy="1116"/>
          </a:xfrm>
        </p:grpSpPr>
        <p:sp>
          <p:nvSpPr>
            <p:cNvPr id="54" name="Freeform 68"/>
            <p:cNvSpPr>
              <a:spLocks noEditPoints="1"/>
            </p:cNvSpPr>
            <p:nvPr/>
          </p:nvSpPr>
          <p:spPr bwMode="auto">
            <a:xfrm>
              <a:off x="5541" y="-108"/>
              <a:ext cx="1064" cy="1078"/>
            </a:xfrm>
            <a:custGeom>
              <a:avLst/>
              <a:gdLst>
                <a:gd name="T0" fmla="*/ 28 w 55"/>
                <a:gd name="T1" fmla="*/ 28 h 56"/>
                <a:gd name="T2" fmla="*/ 53 w 55"/>
                <a:gd name="T3" fmla="*/ 16 h 56"/>
                <a:gd name="T4" fmla="*/ 55 w 55"/>
                <a:gd name="T5" fmla="*/ 28 h 56"/>
                <a:gd name="T6" fmla="*/ 28 w 55"/>
                <a:gd name="T7" fmla="*/ 56 h 56"/>
                <a:gd name="T8" fmla="*/ 0 w 55"/>
                <a:gd name="T9" fmla="*/ 28 h 56"/>
                <a:gd name="T10" fmla="*/ 28 w 55"/>
                <a:gd name="T11" fmla="*/ 0 h 56"/>
                <a:gd name="T12" fmla="*/ 28 w 55"/>
                <a:gd name="T13" fmla="*/ 28 h 56"/>
                <a:gd name="T14" fmla="*/ 49 w 55"/>
                <a:gd name="T15" fmla="*/ 37 h 56"/>
                <a:gd name="T16" fmla="*/ 48 w 55"/>
                <a:gd name="T17" fmla="*/ 39 h 56"/>
                <a:gd name="T18" fmla="*/ 41 w 55"/>
                <a:gd name="T19" fmla="*/ 47 h 56"/>
                <a:gd name="T20" fmla="*/ 40 w 55"/>
                <a:gd name="T21" fmla="*/ 48 h 56"/>
                <a:gd name="T22" fmla="*/ 31 w 55"/>
                <a:gd name="T23" fmla="*/ 51 h 56"/>
                <a:gd name="T24" fmla="*/ 29 w 55"/>
                <a:gd name="T25" fmla="*/ 51 h 56"/>
                <a:gd name="T26" fmla="*/ 20 w 55"/>
                <a:gd name="T27" fmla="*/ 50 h 56"/>
                <a:gd name="T28" fmla="*/ 14 w 55"/>
                <a:gd name="T29" fmla="*/ 47 h 56"/>
                <a:gd name="T30" fmla="*/ 12 w 55"/>
                <a:gd name="T31" fmla="*/ 45 h 56"/>
                <a:gd name="T32" fmla="*/ 6 w 55"/>
                <a:gd name="T33" fmla="*/ 36 h 56"/>
                <a:gd name="T34" fmla="*/ 5 w 55"/>
                <a:gd name="T35" fmla="*/ 34 h 56"/>
                <a:gd name="T36" fmla="*/ 5 w 55"/>
                <a:gd name="T37" fmla="*/ 25 h 56"/>
                <a:gd name="T38" fmla="*/ 5 w 55"/>
                <a:gd name="T39" fmla="*/ 22 h 56"/>
                <a:gd name="T40" fmla="*/ 10 w 55"/>
                <a:gd name="T41" fmla="*/ 13 h 56"/>
                <a:gd name="T42" fmla="*/ 12 w 55"/>
                <a:gd name="T43" fmla="*/ 11 h 56"/>
                <a:gd name="T44" fmla="*/ 23 w 55"/>
                <a:gd name="T45" fmla="*/ 5 h 56"/>
                <a:gd name="T46" fmla="*/ 23 w 55"/>
                <a:gd name="T47" fmla="*/ 35 h 56"/>
                <a:gd name="T48" fmla="*/ 50 w 55"/>
                <a:gd name="T49" fmla="*/ 23 h 56"/>
                <a:gd name="T50" fmla="*/ 50 w 55"/>
                <a:gd name="T51" fmla="*/ 35 h 56"/>
                <a:gd name="T52" fmla="*/ 49 w 55"/>
                <a:gd name="T53" fmla="*/ 3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5" h="56">
                  <a:moveTo>
                    <a:pt x="28" y="28"/>
                  </a:moveTo>
                  <a:cubicBezTo>
                    <a:pt x="53" y="16"/>
                    <a:pt x="53" y="16"/>
                    <a:pt x="53" y="16"/>
                  </a:cubicBezTo>
                  <a:cubicBezTo>
                    <a:pt x="55" y="20"/>
                    <a:pt x="55" y="24"/>
                    <a:pt x="55" y="28"/>
                  </a:cubicBezTo>
                  <a:cubicBezTo>
                    <a:pt x="55" y="43"/>
                    <a:pt x="43" y="56"/>
                    <a:pt x="28" y="56"/>
                  </a:cubicBezTo>
                  <a:cubicBezTo>
                    <a:pt x="12" y="56"/>
                    <a:pt x="0" y="43"/>
                    <a:pt x="0" y="28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28"/>
                    <a:pt x="28" y="28"/>
                    <a:pt x="28" y="28"/>
                  </a:cubicBezTo>
                  <a:close/>
                  <a:moveTo>
                    <a:pt x="49" y="37"/>
                  </a:moveTo>
                  <a:cubicBezTo>
                    <a:pt x="48" y="39"/>
                    <a:pt x="48" y="39"/>
                    <a:pt x="48" y="39"/>
                  </a:cubicBezTo>
                  <a:cubicBezTo>
                    <a:pt x="46" y="42"/>
                    <a:pt x="44" y="45"/>
                    <a:pt x="41" y="47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37" y="50"/>
                    <a:pt x="34" y="51"/>
                    <a:pt x="31" y="51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25" y="51"/>
                    <a:pt x="23" y="51"/>
                    <a:pt x="20" y="50"/>
                  </a:cubicBezTo>
                  <a:cubicBezTo>
                    <a:pt x="17" y="49"/>
                    <a:pt x="16" y="48"/>
                    <a:pt x="14" y="47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9" y="43"/>
                    <a:pt x="7" y="40"/>
                    <a:pt x="6" y="36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4" y="31"/>
                    <a:pt x="4" y="28"/>
                    <a:pt x="5" y="25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19"/>
                    <a:pt x="7" y="16"/>
                    <a:pt x="10" y="13"/>
                  </a:cubicBezTo>
                  <a:cubicBezTo>
                    <a:pt x="10" y="12"/>
                    <a:pt x="11" y="12"/>
                    <a:pt x="12" y="11"/>
                  </a:cubicBezTo>
                  <a:cubicBezTo>
                    <a:pt x="15" y="8"/>
                    <a:pt x="19" y="6"/>
                    <a:pt x="23" y="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1" y="27"/>
                    <a:pt x="51" y="31"/>
                    <a:pt x="50" y="35"/>
                  </a:cubicBezTo>
                  <a:cubicBezTo>
                    <a:pt x="49" y="37"/>
                    <a:pt x="49" y="37"/>
                    <a:pt x="49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69"/>
            <p:cNvSpPr/>
            <p:nvPr/>
          </p:nvSpPr>
          <p:spPr bwMode="auto">
            <a:xfrm>
              <a:off x="6160" y="-146"/>
              <a:ext cx="407" cy="462"/>
            </a:xfrm>
            <a:custGeom>
              <a:avLst/>
              <a:gdLst>
                <a:gd name="T0" fmla="*/ 0 w 21"/>
                <a:gd name="T1" fmla="*/ 0 h 24"/>
                <a:gd name="T2" fmla="*/ 21 w 21"/>
                <a:gd name="T3" fmla="*/ 14 h 24"/>
                <a:gd name="T4" fmla="*/ 0 w 21"/>
                <a:gd name="T5" fmla="*/ 24 h 24"/>
                <a:gd name="T6" fmla="*/ 0 w 21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4">
                  <a:moveTo>
                    <a:pt x="0" y="0"/>
                  </a:moveTo>
                  <a:cubicBezTo>
                    <a:pt x="9" y="0"/>
                    <a:pt x="18" y="5"/>
                    <a:pt x="21" y="1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6" name="Group 12"/>
          <p:cNvGrpSpPr>
            <a:grpSpLocks noChangeAspect="1"/>
          </p:cNvGrpSpPr>
          <p:nvPr/>
        </p:nvGrpSpPr>
        <p:grpSpPr bwMode="auto">
          <a:xfrm>
            <a:off x="3192647" y="2500548"/>
            <a:ext cx="597124" cy="541640"/>
            <a:chOff x="2535" y="1120"/>
            <a:chExt cx="635" cy="576"/>
          </a:xfrm>
        </p:grpSpPr>
        <p:sp>
          <p:nvSpPr>
            <p:cNvPr id="57" name="Freeform 13"/>
            <p:cNvSpPr/>
            <p:nvPr/>
          </p:nvSpPr>
          <p:spPr bwMode="auto">
            <a:xfrm>
              <a:off x="2535" y="1626"/>
              <a:ext cx="635" cy="70"/>
            </a:xfrm>
            <a:custGeom>
              <a:avLst/>
              <a:gdLst>
                <a:gd name="T0" fmla="*/ 136 w 136"/>
                <a:gd name="T1" fmla="*/ 7 h 15"/>
                <a:gd name="T2" fmla="*/ 128 w 136"/>
                <a:gd name="T3" fmla="*/ 15 h 15"/>
                <a:gd name="T4" fmla="*/ 8 w 136"/>
                <a:gd name="T5" fmla="*/ 15 h 15"/>
                <a:gd name="T6" fmla="*/ 0 w 136"/>
                <a:gd name="T7" fmla="*/ 7 h 15"/>
                <a:gd name="T8" fmla="*/ 0 w 136"/>
                <a:gd name="T9" fmla="*/ 7 h 15"/>
                <a:gd name="T10" fmla="*/ 8 w 136"/>
                <a:gd name="T11" fmla="*/ 0 h 15"/>
                <a:gd name="T12" fmla="*/ 128 w 136"/>
                <a:gd name="T13" fmla="*/ 0 h 15"/>
                <a:gd name="T14" fmla="*/ 136 w 136"/>
                <a:gd name="T15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6" h="15">
                  <a:moveTo>
                    <a:pt x="136" y="7"/>
                  </a:moveTo>
                  <a:cubicBezTo>
                    <a:pt x="136" y="12"/>
                    <a:pt x="133" y="15"/>
                    <a:pt x="12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3" y="15"/>
                    <a:pt x="0" y="12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3" y="0"/>
                    <a:pt x="136" y="3"/>
                    <a:pt x="136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14"/>
            <p:cNvSpPr/>
            <p:nvPr/>
          </p:nvSpPr>
          <p:spPr bwMode="auto">
            <a:xfrm>
              <a:off x="2614" y="1369"/>
              <a:ext cx="75" cy="220"/>
            </a:xfrm>
            <a:custGeom>
              <a:avLst/>
              <a:gdLst>
                <a:gd name="T0" fmla="*/ 8 w 16"/>
                <a:gd name="T1" fmla="*/ 47 h 47"/>
                <a:gd name="T2" fmla="*/ 0 w 16"/>
                <a:gd name="T3" fmla="*/ 39 h 47"/>
                <a:gd name="T4" fmla="*/ 0 w 16"/>
                <a:gd name="T5" fmla="*/ 8 h 47"/>
                <a:gd name="T6" fmla="*/ 8 w 16"/>
                <a:gd name="T7" fmla="*/ 0 h 47"/>
                <a:gd name="T8" fmla="*/ 8 w 16"/>
                <a:gd name="T9" fmla="*/ 0 h 47"/>
                <a:gd name="T10" fmla="*/ 16 w 16"/>
                <a:gd name="T11" fmla="*/ 8 h 47"/>
                <a:gd name="T12" fmla="*/ 16 w 16"/>
                <a:gd name="T13" fmla="*/ 39 h 47"/>
                <a:gd name="T14" fmla="*/ 8 w 16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47">
                  <a:moveTo>
                    <a:pt x="8" y="47"/>
                  </a:moveTo>
                  <a:cubicBezTo>
                    <a:pt x="4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4"/>
                    <a:pt x="12" y="47"/>
                    <a:pt x="8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15"/>
            <p:cNvSpPr/>
            <p:nvPr/>
          </p:nvSpPr>
          <p:spPr bwMode="auto">
            <a:xfrm>
              <a:off x="2750" y="1369"/>
              <a:ext cx="70" cy="220"/>
            </a:xfrm>
            <a:custGeom>
              <a:avLst/>
              <a:gdLst>
                <a:gd name="T0" fmla="*/ 8 w 15"/>
                <a:gd name="T1" fmla="*/ 47 h 47"/>
                <a:gd name="T2" fmla="*/ 0 w 15"/>
                <a:gd name="T3" fmla="*/ 39 h 47"/>
                <a:gd name="T4" fmla="*/ 0 w 15"/>
                <a:gd name="T5" fmla="*/ 8 h 47"/>
                <a:gd name="T6" fmla="*/ 8 w 15"/>
                <a:gd name="T7" fmla="*/ 0 h 47"/>
                <a:gd name="T8" fmla="*/ 8 w 15"/>
                <a:gd name="T9" fmla="*/ 0 h 47"/>
                <a:gd name="T10" fmla="*/ 15 w 15"/>
                <a:gd name="T11" fmla="*/ 8 h 47"/>
                <a:gd name="T12" fmla="*/ 15 w 15"/>
                <a:gd name="T13" fmla="*/ 39 h 47"/>
                <a:gd name="T14" fmla="*/ 8 w 15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47">
                  <a:moveTo>
                    <a:pt x="8" y="47"/>
                  </a:moveTo>
                  <a:cubicBezTo>
                    <a:pt x="3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44"/>
                    <a:pt x="12" y="47"/>
                    <a:pt x="8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16"/>
            <p:cNvSpPr/>
            <p:nvPr/>
          </p:nvSpPr>
          <p:spPr bwMode="auto">
            <a:xfrm>
              <a:off x="2885" y="1369"/>
              <a:ext cx="70" cy="220"/>
            </a:xfrm>
            <a:custGeom>
              <a:avLst/>
              <a:gdLst>
                <a:gd name="T0" fmla="*/ 7 w 15"/>
                <a:gd name="T1" fmla="*/ 47 h 47"/>
                <a:gd name="T2" fmla="*/ 0 w 15"/>
                <a:gd name="T3" fmla="*/ 39 h 47"/>
                <a:gd name="T4" fmla="*/ 0 w 15"/>
                <a:gd name="T5" fmla="*/ 8 h 47"/>
                <a:gd name="T6" fmla="*/ 7 w 15"/>
                <a:gd name="T7" fmla="*/ 0 h 47"/>
                <a:gd name="T8" fmla="*/ 7 w 15"/>
                <a:gd name="T9" fmla="*/ 0 h 47"/>
                <a:gd name="T10" fmla="*/ 15 w 15"/>
                <a:gd name="T11" fmla="*/ 8 h 47"/>
                <a:gd name="T12" fmla="*/ 15 w 15"/>
                <a:gd name="T13" fmla="*/ 39 h 47"/>
                <a:gd name="T14" fmla="*/ 7 w 15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47">
                  <a:moveTo>
                    <a:pt x="7" y="47"/>
                  </a:moveTo>
                  <a:cubicBezTo>
                    <a:pt x="3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44"/>
                    <a:pt x="12" y="47"/>
                    <a:pt x="7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17"/>
            <p:cNvSpPr/>
            <p:nvPr/>
          </p:nvSpPr>
          <p:spPr bwMode="auto">
            <a:xfrm>
              <a:off x="3016" y="1369"/>
              <a:ext cx="74" cy="220"/>
            </a:xfrm>
            <a:custGeom>
              <a:avLst/>
              <a:gdLst>
                <a:gd name="T0" fmla="*/ 8 w 16"/>
                <a:gd name="T1" fmla="*/ 47 h 47"/>
                <a:gd name="T2" fmla="*/ 0 w 16"/>
                <a:gd name="T3" fmla="*/ 39 h 47"/>
                <a:gd name="T4" fmla="*/ 0 w 16"/>
                <a:gd name="T5" fmla="*/ 8 h 47"/>
                <a:gd name="T6" fmla="*/ 8 w 16"/>
                <a:gd name="T7" fmla="*/ 0 h 47"/>
                <a:gd name="T8" fmla="*/ 8 w 16"/>
                <a:gd name="T9" fmla="*/ 0 h 47"/>
                <a:gd name="T10" fmla="*/ 16 w 16"/>
                <a:gd name="T11" fmla="*/ 8 h 47"/>
                <a:gd name="T12" fmla="*/ 16 w 16"/>
                <a:gd name="T13" fmla="*/ 39 h 47"/>
                <a:gd name="T14" fmla="*/ 8 w 16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47">
                  <a:moveTo>
                    <a:pt x="8" y="47"/>
                  </a:moveTo>
                  <a:cubicBezTo>
                    <a:pt x="4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4"/>
                    <a:pt x="12" y="47"/>
                    <a:pt x="8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18"/>
            <p:cNvSpPr/>
            <p:nvPr/>
          </p:nvSpPr>
          <p:spPr bwMode="auto">
            <a:xfrm>
              <a:off x="2656" y="1120"/>
              <a:ext cx="392" cy="117"/>
            </a:xfrm>
            <a:custGeom>
              <a:avLst/>
              <a:gdLst>
                <a:gd name="T0" fmla="*/ 84 w 84"/>
                <a:gd name="T1" fmla="*/ 25 h 25"/>
                <a:gd name="T2" fmla="*/ 52 w 84"/>
                <a:gd name="T3" fmla="*/ 4 h 25"/>
                <a:gd name="T4" fmla="*/ 32 w 84"/>
                <a:gd name="T5" fmla="*/ 4 h 25"/>
                <a:gd name="T6" fmla="*/ 18 w 84"/>
                <a:gd name="T7" fmla="*/ 13 h 25"/>
                <a:gd name="T8" fmla="*/ 0 w 84"/>
                <a:gd name="T9" fmla="*/ 25 h 25"/>
                <a:gd name="T10" fmla="*/ 84 w 84"/>
                <a:gd name="T1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25">
                  <a:moveTo>
                    <a:pt x="84" y="25"/>
                  </a:moveTo>
                  <a:cubicBezTo>
                    <a:pt x="52" y="4"/>
                    <a:pt x="52" y="4"/>
                    <a:pt x="52" y="4"/>
                  </a:cubicBezTo>
                  <a:cubicBezTo>
                    <a:pt x="46" y="0"/>
                    <a:pt x="38" y="0"/>
                    <a:pt x="32" y="4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0" y="25"/>
                    <a:pt x="0" y="25"/>
                    <a:pt x="0" y="25"/>
                  </a:cubicBezTo>
                  <a:lnTo>
                    <a:pt x="84" y="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19"/>
            <p:cNvSpPr/>
            <p:nvPr/>
          </p:nvSpPr>
          <p:spPr bwMode="auto">
            <a:xfrm>
              <a:off x="2572" y="1275"/>
              <a:ext cx="560" cy="75"/>
            </a:xfrm>
            <a:custGeom>
              <a:avLst/>
              <a:gdLst>
                <a:gd name="T0" fmla="*/ 120 w 120"/>
                <a:gd name="T1" fmla="*/ 8 h 16"/>
                <a:gd name="T2" fmla="*/ 112 w 120"/>
                <a:gd name="T3" fmla="*/ 16 h 16"/>
                <a:gd name="T4" fmla="*/ 8 w 120"/>
                <a:gd name="T5" fmla="*/ 16 h 16"/>
                <a:gd name="T6" fmla="*/ 0 w 120"/>
                <a:gd name="T7" fmla="*/ 8 h 16"/>
                <a:gd name="T8" fmla="*/ 0 w 120"/>
                <a:gd name="T9" fmla="*/ 8 h 16"/>
                <a:gd name="T10" fmla="*/ 8 w 120"/>
                <a:gd name="T11" fmla="*/ 0 h 16"/>
                <a:gd name="T12" fmla="*/ 112 w 120"/>
                <a:gd name="T13" fmla="*/ 0 h 16"/>
                <a:gd name="T14" fmla="*/ 120 w 120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16">
                  <a:moveTo>
                    <a:pt x="120" y="8"/>
                  </a:moveTo>
                  <a:cubicBezTo>
                    <a:pt x="120" y="12"/>
                    <a:pt x="116" y="16"/>
                    <a:pt x="112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6" y="0"/>
                    <a:pt x="120" y="3"/>
                    <a:pt x="120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4" name="Group 49"/>
          <p:cNvGrpSpPr>
            <a:grpSpLocks noChangeAspect="1"/>
          </p:cNvGrpSpPr>
          <p:nvPr/>
        </p:nvGrpSpPr>
        <p:grpSpPr bwMode="auto">
          <a:xfrm>
            <a:off x="1735051" y="4029160"/>
            <a:ext cx="476138" cy="579624"/>
            <a:chOff x="1541" y="-155"/>
            <a:chExt cx="934" cy="1137"/>
          </a:xfrm>
        </p:grpSpPr>
        <p:sp>
          <p:nvSpPr>
            <p:cNvPr id="65" name="Freeform 50"/>
            <p:cNvSpPr/>
            <p:nvPr/>
          </p:nvSpPr>
          <p:spPr bwMode="auto">
            <a:xfrm>
              <a:off x="1541" y="288"/>
              <a:ext cx="934" cy="694"/>
            </a:xfrm>
            <a:custGeom>
              <a:avLst/>
              <a:gdLst>
                <a:gd name="T0" fmla="*/ 0 w 48"/>
                <a:gd name="T1" fmla="*/ 0 h 36"/>
                <a:gd name="T2" fmla="*/ 0 w 48"/>
                <a:gd name="T3" fmla="*/ 33 h 36"/>
                <a:gd name="T4" fmla="*/ 3 w 48"/>
                <a:gd name="T5" fmla="*/ 36 h 36"/>
                <a:gd name="T6" fmla="*/ 45 w 48"/>
                <a:gd name="T7" fmla="*/ 36 h 36"/>
                <a:gd name="T8" fmla="*/ 48 w 48"/>
                <a:gd name="T9" fmla="*/ 33 h 36"/>
                <a:gd name="T10" fmla="*/ 48 w 48"/>
                <a:gd name="T11" fmla="*/ 0 h 36"/>
                <a:gd name="T12" fmla="*/ 0 w 48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36">
                  <a:moveTo>
                    <a:pt x="0" y="0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5"/>
                    <a:pt x="1" y="36"/>
                    <a:pt x="3" y="36"/>
                  </a:cubicBezTo>
                  <a:cubicBezTo>
                    <a:pt x="13" y="36"/>
                    <a:pt x="35" y="36"/>
                    <a:pt x="45" y="36"/>
                  </a:cubicBezTo>
                  <a:cubicBezTo>
                    <a:pt x="47" y="36"/>
                    <a:pt x="48" y="35"/>
                    <a:pt x="48" y="33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51"/>
            <p:cNvSpPr>
              <a:spLocks noEditPoints="1"/>
            </p:cNvSpPr>
            <p:nvPr/>
          </p:nvSpPr>
          <p:spPr bwMode="auto">
            <a:xfrm>
              <a:off x="1541" y="-78"/>
              <a:ext cx="934" cy="289"/>
            </a:xfrm>
            <a:custGeom>
              <a:avLst/>
              <a:gdLst>
                <a:gd name="T0" fmla="*/ 48 w 48"/>
                <a:gd name="T1" fmla="*/ 3 h 15"/>
                <a:gd name="T2" fmla="*/ 45 w 48"/>
                <a:gd name="T3" fmla="*/ 0 h 15"/>
                <a:gd name="T4" fmla="*/ 3 w 48"/>
                <a:gd name="T5" fmla="*/ 0 h 15"/>
                <a:gd name="T6" fmla="*/ 0 w 48"/>
                <a:gd name="T7" fmla="*/ 3 h 15"/>
                <a:gd name="T8" fmla="*/ 0 w 48"/>
                <a:gd name="T9" fmla="*/ 15 h 15"/>
                <a:gd name="T10" fmla="*/ 48 w 48"/>
                <a:gd name="T11" fmla="*/ 15 h 15"/>
                <a:gd name="T12" fmla="*/ 48 w 48"/>
                <a:gd name="T13" fmla="*/ 3 h 15"/>
                <a:gd name="T14" fmla="*/ 3 w 48"/>
                <a:gd name="T15" fmla="*/ 12 h 15"/>
                <a:gd name="T16" fmla="*/ 45 w 48"/>
                <a:gd name="T17" fmla="*/ 12 h 15"/>
                <a:gd name="T18" fmla="*/ 45 w 48"/>
                <a:gd name="T19" fmla="*/ 4 h 15"/>
                <a:gd name="T20" fmla="*/ 3 w 48"/>
                <a:gd name="T21" fmla="*/ 4 h 15"/>
                <a:gd name="T22" fmla="*/ 3 w 48"/>
                <a:gd name="T23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" h="15">
                  <a:moveTo>
                    <a:pt x="48" y="3"/>
                  </a:moveTo>
                  <a:cubicBezTo>
                    <a:pt x="48" y="2"/>
                    <a:pt x="47" y="0"/>
                    <a:pt x="45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8" y="3"/>
                    <a:pt x="48" y="3"/>
                    <a:pt x="48" y="3"/>
                  </a:cubicBezTo>
                  <a:close/>
                  <a:moveTo>
                    <a:pt x="3" y="12"/>
                  </a:moveTo>
                  <a:cubicBezTo>
                    <a:pt x="45" y="12"/>
                    <a:pt x="45" y="12"/>
                    <a:pt x="45" y="12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2"/>
                    <a:pt x="3" y="12"/>
                    <a:pt x="3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52"/>
            <p:cNvSpPr/>
            <p:nvPr/>
          </p:nvSpPr>
          <p:spPr bwMode="auto">
            <a:xfrm>
              <a:off x="1541" y="-1"/>
              <a:ext cx="39" cy="212"/>
            </a:xfrm>
            <a:custGeom>
              <a:avLst/>
              <a:gdLst>
                <a:gd name="T0" fmla="*/ 1 w 2"/>
                <a:gd name="T1" fmla="*/ 0 h 11"/>
                <a:gd name="T2" fmla="*/ 1 w 2"/>
                <a:gd name="T3" fmla="*/ 0 h 11"/>
                <a:gd name="T4" fmla="*/ 0 w 2"/>
                <a:gd name="T5" fmla="*/ 1 h 11"/>
                <a:gd name="T6" fmla="*/ 0 w 2"/>
                <a:gd name="T7" fmla="*/ 10 h 11"/>
                <a:gd name="T8" fmla="*/ 1 w 2"/>
                <a:gd name="T9" fmla="*/ 11 h 11"/>
                <a:gd name="T10" fmla="*/ 1 w 2"/>
                <a:gd name="T11" fmla="*/ 11 h 11"/>
                <a:gd name="T12" fmla="*/ 2 w 2"/>
                <a:gd name="T13" fmla="*/ 10 h 11"/>
                <a:gd name="T14" fmla="*/ 2 w 2"/>
                <a:gd name="T15" fmla="*/ 1 h 11"/>
                <a:gd name="T16" fmla="*/ 1 w 2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1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3"/>
                    <a:pt x="0" y="7"/>
                    <a:pt x="0" y="10"/>
                  </a:cubicBezTo>
                  <a:cubicBezTo>
                    <a:pt x="0" y="10"/>
                    <a:pt x="0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1"/>
                    <a:pt x="2" y="10"/>
                    <a:pt x="2" y="10"/>
                  </a:cubicBezTo>
                  <a:cubicBezTo>
                    <a:pt x="2" y="7"/>
                    <a:pt x="2" y="3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53"/>
            <p:cNvSpPr/>
            <p:nvPr/>
          </p:nvSpPr>
          <p:spPr bwMode="auto">
            <a:xfrm>
              <a:off x="1696" y="-155"/>
              <a:ext cx="59" cy="231"/>
            </a:xfrm>
            <a:custGeom>
              <a:avLst/>
              <a:gdLst>
                <a:gd name="T0" fmla="*/ 1 w 3"/>
                <a:gd name="T1" fmla="*/ 0 h 12"/>
                <a:gd name="T2" fmla="*/ 1 w 3"/>
                <a:gd name="T3" fmla="*/ 0 h 12"/>
                <a:gd name="T4" fmla="*/ 0 w 3"/>
                <a:gd name="T5" fmla="*/ 2 h 12"/>
                <a:gd name="T6" fmla="*/ 0 w 3"/>
                <a:gd name="T7" fmla="*/ 10 h 12"/>
                <a:gd name="T8" fmla="*/ 1 w 3"/>
                <a:gd name="T9" fmla="*/ 12 h 12"/>
                <a:gd name="T10" fmla="*/ 1 w 3"/>
                <a:gd name="T11" fmla="*/ 12 h 12"/>
                <a:gd name="T12" fmla="*/ 3 w 3"/>
                <a:gd name="T13" fmla="*/ 10 h 12"/>
                <a:gd name="T14" fmla="*/ 3 w 3"/>
                <a:gd name="T15" fmla="*/ 2 h 12"/>
                <a:gd name="T16" fmla="*/ 1 w 3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5"/>
                    <a:pt x="0" y="7"/>
                    <a:pt x="0" y="10"/>
                  </a:cubicBezTo>
                  <a:cubicBezTo>
                    <a:pt x="0" y="11"/>
                    <a:pt x="0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2" y="12"/>
                    <a:pt x="3" y="11"/>
                    <a:pt x="3" y="10"/>
                  </a:cubicBezTo>
                  <a:cubicBezTo>
                    <a:pt x="3" y="7"/>
                    <a:pt x="3" y="5"/>
                    <a:pt x="3" y="2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54"/>
            <p:cNvSpPr/>
            <p:nvPr/>
          </p:nvSpPr>
          <p:spPr bwMode="auto">
            <a:xfrm>
              <a:off x="1871" y="-155"/>
              <a:ext cx="78" cy="231"/>
            </a:xfrm>
            <a:custGeom>
              <a:avLst/>
              <a:gdLst>
                <a:gd name="T0" fmla="*/ 2 w 4"/>
                <a:gd name="T1" fmla="*/ 0 h 12"/>
                <a:gd name="T2" fmla="*/ 2 w 4"/>
                <a:gd name="T3" fmla="*/ 0 h 12"/>
                <a:gd name="T4" fmla="*/ 0 w 4"/>
                <a:gd name="T5" fmla="*/ 2 h 12"/>
                <a:gd name="T6" fmla="*/ 0 w 4"/>
                <a:gd name="T7" fmla="*/ 10 h 12"/>
                <a:gd name="T8" fmla="*/ 2 w 4"/>
                <a:gd name="T9" fmla="*/ 12 h 12"/>
                <a:gd name="T10" fmla="*/ 2 w 4"/>
                <a:gd name="T11" fmla="*/ 12 h 12"/>
                <a:gd name="T12" fmla="*/ 4 w 4"/>
                <a:gd name="T13" fmla="*/ 10 h 12"/>
                <a:gd name="T14" fmla="*/ 4 w 4"/>
                <a:gd name="T15" fmla="*/ 2 h 12"/>
                <a:gd name="T16" fmla="*/ 2 w 4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1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7"/>
                    <a:pt x="0" y="10"/>
                  </a:cubicBezTo>
                  <a:cubicBezTo>
                    <a:pt x="0" y="11"/>
                    <a:pt x="1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3" y="12"/>
                    <a:pt x="4" y="11"/>
                    <a:pt x="4" y="10"/>
                  </a:cubicBezTo>
                  <a:cubicBezTo>
                    <a:pt x="4" y="7"/>
                    <a:pt x="4" y="5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55"/>
            <p:cNvSpPr/>
            <p:nvPr/>
          </p:nvSpPr>
          <p:spPr bwMode="auto">
            <a:xfrm>
              <a:off x="2066" y="-155"/>
              <a:ext cx="58" cy="231"/>
            </a:xfrm>
            <a:custGeom>
              <a:avLst/>
              <a:gdLst>
                <a:gd name="T0" fmla="*/ 2 w 3"/>
                <a:gd name="T1" fmla="*/ 0 h 12"/>
                <a:gd name="T2" fmla="*/ 2 w 3"/>
                <a:gd name="T3" fmla="*/ 0 h 12"/>
                <a:gd name="T4" fmla="*/ 0 w 3"/>
                <a:gd name="T5" fmla="*/ 2 h 12"/>
                <a:gd name="T6" fmla="*/ 0 w 3"/>
                <a:gd name="T7" fmla="*/ 10 h 12"/>
                <a:gd name="T8" fmla="*/ 2 w 3"/>
                <a:gd name="T9" fmla="*/ 12 h 12"/>
                <a:gd name="T10" fmla="*/ 2 w 3"/>
                <a:gd name="T11" fmla="*/ 12 h 12"/>
                <a:gd name="T12" fmla="*/ 3 w 3"/>
                <a:gd name="T13" fmla="*/ 10 h 12"/>
                <a:gd name="T14" fmla="*/ 3 w 3"/>
                <a:gd name="T15" fmla="*/ 2 h 12"/>
                <a:gd name="T16" fmla="*/ 2 w 3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7"/>
                    <a:pt x="0" y="10"/>
                  </a:cubicBezTo>
                  <a:cubicBezTo>
                    <a:pt x="0" y="11"/>
                    <a:pt x="1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3" y="12"/>
                    <a:pt x="3" y="11"/>
                    <a:pt x="3" y="10"/>
                  </a:cubicBezTo>
                  <a:cubicBezTo>
                    <a:pt x="3" y="7"/>
                    <a:pt x="3" y="5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56"/>
            <p:cNvSpPr/>
            <p:nvPr/>
          </p:nvSpPr>
          <p:spPr bwMode="auto">
            <a:xfrm>
              <a:off x="2261" y="-155"/>
              <a:ext cx="58" cy="231"/>
            </a:xfrm>
            <a:custGeom>
              <a:avLst/>
              <a:gdLst>
                <a:gd name="T0" fmla="*/ 2 w 3"/>
                <a:gd name="T1" fmla="*/ 0 h 12"/>
                <a:gd name="T2" fmla="*/ 2 w 3"/>
                <a:gd name="T3" fmla="*/ 0 h 12"/>
                <a:gd name="T4" fmla="*/ 0 w 3"/>
                <a:gd name="T5" fmla="*/ 2 h 12"/>
                <a:gd name="T6" fmla="*/ 0 w 3"/>
                <a:gd name="T7" fmla="*/ 10 h 12"/>
                <a:gd name="T8" fmla="*/ 2 w 3"/>
                <a:gd name="T9" fmla="*/ 12 h 12"/>
                <a:gd name="T10" fmla="*/ 2 w 3"/>
                <a:gd name="T11" fmla="*/ 12 h 12"/>
                <a:gd name="T12" fmla="*/ 3 w 3"/>
                <a:gd name="T13" fmla="*/ 10 h 12"/>
                <a:gd name="T14" fmla="*/ 3 w 3"/>
                <a:gd name="T15" fmla="*/ 2 h 12"/>
                <a:gd name="T16" fmla="*/ 2 w 3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7"/>
                    <a:pt x="0" y="10"/>
                  </a:cubicBezTo>
                  <a:cubicBezTo>
                    <a:pt x="0" y="11"/>
                    <a:pt x="1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3" y="11"/>
                    <a:pt x="3" y="10"/>
                  </a:cubicBezTo>
                  <a:cubicBezTo>
                    <a:pt x="3" y="7"/>
                    <a:pt x="3" y="5"/>
                    <a:pt x="3" y="2"/>
                  </a:cubicBezTo>
                  <a:cubicBezTo>
                    <a:pt x="3" y="1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2" name="Freeform 15"/>
          <p:cNvSpPr>
            <a:spLocks noEditPoints="1"/>
          </p:cNvSpPr>
          <p:nvPr/>
        </p:nvSpPr>
        <p:spPr bwMode="auto">
          <a:xfrm>
            <a:off x="3941908" y="4002599"/>
            <a:ext cx="519583" cy="632747"/>
          </a:xfrm>
          <a:custGeom>
            <a:avLst/>
            <a:gdLst>
              <a:gd name="T0" fmla="*/ 18 w 36"/>
              <a:gd name="T1" fmla="*/ 5 h 44"/>
              <a:gd name="T2" fmla="*/ 36 w 36"/>
              <a:gd name="T3" fmla="*/ 23 h 44"/>
              <a:gd name="T4" fmla="*/ 22 w 36"/>
              <a:gd name="T5" fmla="*/ 40 h 44"/>
              <a:gd name="T6" fmla="*/ 31 w 36"/>
              <a:gd name="T7" fmla="*/ 43 h 44"/>
              <a:gd name="T8" fmla="*/ 31 w 36"/>
              <a:gd name="T9" fmla="*/ 44 h 44"/>
              <a:gd name="T10" fmla="*/ 5 w 36"/>
              <a:gd name="T11" fmla="*/ 44 h 44"/>
              <a:gd name="T12" fmla="*/ 5 w 36"/>
              <a:gd name="T13" fmla="*/ 43 h 44"/>
              <a:gd name="T14" fmla="*/ 13 w 36"/>
              <a:gd name="T15" fmla="*/ 40 h 44"/>
              <a:gd name="T16" fmla="*/ 0 w 36"/>
              <a:gd name="T17" fmla="*/ 23 h 44"/>
              <a:gd name="T18" fmla="*/ 18 w 36"/>
              <a:gd name="T19" fmla="*/ 5 h 44"/>
              <a:gd name="T20" fmla="*/ 18 w 36"/>
              <a:gd name="T21" fmla="*/ 5 h 44"/>
              <a:gd name="T22" fmla="*/ 17 w 36"/>
              <a:gd name="T23" fmla="*/ 21 h 44"/>
              <a:gd name="T24" fmla="*/ 16 w 36"/>
              <a:gd name="T25" fmla="*/ 16 h 44"/>
              <a:gd name="T26" fmla="*/ 18 w 36"/>
              <a:gd name="T27" fmla="*/ 14 h 44"/>
              <a:gd name="T28" fmla="*/ 19 w 36"/>
              <a:gd name="T29" fmla="*/ 16 h 44"/>
              <a:gd name="T30" fmla="*/ 18 w 36"/>
              <a:gd name="T31" fmla="*/ 21 h 44"/>
              <a:gd name="T32" fmla="*/ 19 w 36"/>
              <a:gd name="T33" fmla="*/ 23 h 44"/>
              <a:gd name="T34" fmla="*/ 19 w 36"/>
              <a:gd name="T35" fmla="*/ 24 h 44"/>
              <a:gd name="T36" fmla="*/ 24 w 36"/>
              <a:gd name="T37" fmla="*/ 28 h 44"/>
              <a:gd name="T38" fmla="*/ 27 w 36"/>
              <a:gd name="T39" fmla="*/ 32 h 44"/>
              <a:gd name="T40" fmla="*/ 22 w 36"/>
              <a:gd name="T41" fmla="*/ 29 h 44"/>
              <a:gd name="T42" fmla="*/ 19 w 36"/>
              <a:gd name="T43" fmla="*/ 24 h 44"/>
              <a:gd name="T44" fmla="*/ 18 w 36"/>
              <a:gd name="T45" fmla="*/ 25 h 44"/>
              <a:gd name="T46" fmla="*/ 16 w 36"/>
              <a:gd name="T47" fmla="*/ 23 h 44"/>
              <a:gd name="T48" fmla="*/ 17 w 36"/>
              <a:gd name="T49" fmla="*/ 21 h 44"/>
              <a:gd name="T50" fmla="*/ 17 w 36"/>
              <a:gd name="T51" fmla="*/ 21 h 44"/>
              <a:gd name="T52" fmla="*/ 4 w 36"/>
              <a:gd name="T53" fmla="*/ 22 h 44"/>
              <a:gd name="T54" fmla="*/ 6 w 36"/>
              <a:gd name="T55" fmla="*/ 22 h 44"/>
              <a:gd name="T56" fmla="*/ 6 w 36"/>
              <a:gd name="T57" fmla="*/ 24 h 44"/>
              <a:gd name="T58" fmla="*/ 4 w 36"/>
              <a:gd name="T59" fmla="*/ 24 h 44"/>
              <a:gd name="T60" fmla="*/ 17 w 36"/>
              <a:gd name="T61" fmla="*/ 37 h 44"/>
              <a:gd name="T62" fmla="*/ 17 w 36"/>
              <a:gd name="T63" fmla="*/ 35 h 44"/>
              <a:gd name="T64" fmla="*/ 18 w 36"/>
              <a:gd name="T65" fmla="*/ 35 h 44"/>
              <a:gd name="T66" fmla="*/ 18 w 36"/>
              <a:gd name="T67" fmla="*/ 37 h 44"/>
              <a:gd name="T68" fmla="*/ 32 w 36"/>
              <a:gd name="T69" fmla="*/ 24 h 44"/>
              <a:gd name="T70" fmla="*/ 29 w 36"/>
              <a:gd name="T71" fmla="*/ 24 h 44"/>
              <a:gd name="T72" fmla="*/ 29 w 36"/>
              <a:gd name="T73" fmla="*/ 22 h 44"/>
              <a:gd name="T74" fmla="*/ 32 w 36"/>
              <a:gd name="T75" fmla="*/ 22 h 44"/>
              <a:gd name="T76" fmla="*/ 18 w 36"/>
              <a:gd name="T77" fmla="*/ 9 h 44"/>
              <a:gd name="T78" fmla="*/ 18 w 36"/>
              <a:gd name="T79" fmla="*/ 11 h 44"/>
              <a:gd name="T80" fmla="*/ 17 w 36"/>
              <a:gd name="T81" fmla="*/ 11 h 44"/>
              <a:gd name="T82" fmla="*/ 17 w 36"/>
              <a:gd name="T83" fmla="*/ 9 h 44"/>
              <a:gd name="T84" fmla="*/ 4 w 36"/>
              <a:gd name="T85" fmla="*/ 22 h 44"/>
              <a:gd name="T86" fmla="*/ 4 w 36"/>
              <a:gd name="T87" fmla="*/ 22 h 44"/>
              <a:gd name="T88" fmla="*/ 17 w 36"/>
              <a:gd name="T89" fmla="*/ 0 h 44"/>
              <a:gd name="T90" fmla="*/ 19 w 36"/>
              <a:gd name="T91" fmla="*/ 0 h 44"/>
              <a:gd name="T92" fmla="*/ 20 w 36"/>
              <a:gd name="T93" fmla="*/ 2 h 44"/>
              <a:gd name="T94" fmla="*/ 20 w 36"/>
              <a:gd name="T95" fmla="*/ 4 h 44"/>
              <a:gd name="T96" fmla="*/ 18 w 36"/>
              <a:gd name="T97" fmla="*/ 3 h 44"/>
              <a:gd name="T98" fmla="*/ 15 w 36"/>
              <a:gd name="T99" fmla="*/ 4 h 44"/>
              <a:gd name="T100" fmla="*/ 15 w 36"/>
              <a:gd name="T101" fmla="*/ 2 h 44"/>
              <a:gd name="T102" fmla="*/ 17 w 36"/>
              <a:gd name="T103" fmla="*/ 0 h 44"/>
              <a:gd name="T104" fmla="*/ 17 w 36"/>
              <a:gd name="T105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6" h="44">
                <a:moveTo>
                  <a:pt x="18" y="5"/>
                </a:moveTo>
                <a:cubicBezTo>
                  <a:pt x="27" y="5"/>
                  <a:pt x="36" y="13"/>
                  <a:pt x="36" y="23"/>
                </a:cubicBezTo>
                <a:cubicBezTo>
                  <a:pt x="36" y="31"/>
                  <a:pt x="30" y="39"/>
                  <a:pt x="22" y="40"/>
                </a:cubicBezTo>
                <a:cubicBezTo>
                  <a:pt x="31" y="43"/>
                  <a:pt x="31" y="43"/>
                  <a:pt x="31" y="43"/>
                </a:cubicBezTo>
                <a:cubicBezTo>
                  <a:pt x="31" y="44"/>
                  <a:pt x="31" y="44"/>
                  <a:pt x="31" y="44"/>
                </a:cubicBezTo>
                <a:cubicBezTo>
                  <a:pt x="5" y="44"/>
                  <a:pt x="5" y="44"/>
                  <a:pt x="5" y="44"/>
                </a:cubicBezTo>
                <a:cubicBezTo>
                  <a:pt x="5" y="43"/>
                  <a:pt x="5" y="43"/>
                  <a:pt x="5" y="43"/>
                </a:cubicBezTo>
                <a:cubicBezTo>
                  <a:pt x="13" y="40"/>
                  <a:pt x="13" y="40"/>
                  <a:pt x="13" y="40"/>
                </a:cubicBezTo>
                <a:cubicBezTo>
                  <a:pt x="6" y="39"/>
                  <a:pt x="0" y="31"/>
                  <a:pt x="0" y="23"/>
                </a:cubicBezTo>
                <a:cubicBezTo>
                  <a:pt x="0" y="13"/>
                  <a:pt x="8" y="5"/>
                  <a:pt x="18" y="5"/>
                </a:cubicBezTo>
                <a:cubicBezTo>
                  <a:pt x="18" y="5"/>
                  <a:pt x="18" y="5"/>
                  <a:pt x="18" y="5"/>
                </a:cubicBezTo>
                <a:close/>
                <a:moveTo>
                  <a:pt x="17" y="21"/>
                </a:moveTo>
                <a:cubicBezTo>
                  <a:pt x="16" y="16"/>
                  <a:pt x="16" y="16"/>
                  <a:pt x="16" y="16"/>
                </a:cubicBezTo>
                <a:cubicBezTo>
                  <a:pt x="18" y="14"/>
                  <a:pt x="18" y="14"/>
                  <a:pt x="18" y="14"/>
                </a:cubicBezTo>
                <a:cubicBezTo>
                  <a:pt x="19" y="16"/>
                  <a:pt x="19" y="16"/>
                  <a:pt x="19" y="16"/>
                </a:cubicBezTo>
                <a:cubicBezTo>
                  <a:pt x="18" y="21"/>
                  <a:pt x="18" y="21"/>
                  <a:pt x="18" y="21"/>
                </a:cubicBezTo>
                <a:cubicBezTo>
                  <a:pt x="19" y="22"/>
                  <a:pt x="19" y="22"/>
                  <a:pt x="19" y="23"/>
                </a:cubicBezTo>
                <a:cubicBezTo>
                  <a:pt x="19" y="23"/>
                  <a:pt x="19" y="24"/>
                  <a:pt x="19" y="24"/>
                </a:cubicBezTo>
                <a:cubicBezTo>
                  <a:pt x="24" y="28"/>
                  <a:pt x="24" y="28"/>
                  <a:pt x="24" y="28"/>
                </a:cubicBezTo>
                <a:cubicBezTo>
                  <a:pt x="27" y="32"/>
                  <a:pt x="27" y="32"/>
                  <a:pt x="27" y="32"/>
                </a:cubicBezTo>
                <a:cubicBezTo>
                  <a:pt x="22" y="29"/>
                  <a:pt x="22" y="29"/>
                  <a:pt x="22" y="29"/>
                </a:cubicBezTo>
                <a:cubicBezTo>
                  <a:pt x="19" y="24"/>
                  <a:pt x="19" y="24"/>
                  <a:pt x="19" y="24"/>
                </a:cubicBezTo>
                <a:cubicBezTo>
                  <a:pt x="19" y="25"/>
                  <a:pt x="18" y="25"/>
                  <a:pt x="18" y="25"/>
                </a:cubicBezTo>
                <a:cubicBezTo>
                  <a:pt x="17" y="25"/>
                  <a:pt x="16" y="24"/>
                  <a:pt x="16" y="23"/>
                </a:cubicBezTo>
                <a:cubicBezTo>
                  <a:pt x="16" y="22"/>
                  <a:pt x="16" y="22"/>
                  <a:pt x="17" y="21"/>
                </a:cubicBezTo>
                <a:cubicBezTo>
                  <a:pt x="17" y="21"/>
                  <a:pt x="17" y="21"/>
                  <a:pt x="17" y="21"/>
                </a:cubicBezTo>
                <a:close/>
                <a:moveTo>
                  <a:pt x="4" y="22"/>
                </a:moveTo>
                <a:cubicBezTo>
                  <a:pt x="6" y="22"/>
                  <a:pt x="6" y="22"/>
                  <a:pt x="6" y="22"/>
                </a:cubicBezTo>
                <a:cubicBezTo>
                  <a:pt x="6" y="24"/>
                  <a:pt x="6" y="24"/>
                  <a:pt x="6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31"/>
                  <a:pt x="10" y="36"/>
                  <a:pt x="17" y="37"/>
                </a:cubicBezTo>
                <a:cubicBezTo>
                  <a:pt x="17" y="35"/>
                  <a:pt x="17" y="35"/>
                  <a:pt x="17" y="35"/>
                </a:cubicBezTo>
                <a:cubicBezTo>
                  <a:pt x="18" y="35"/>
                  <a:pt x="18" y="35"/>
                  <a:pt x="18" y="35"/>
                </a:cubicBezTo>
                <a:cubicBezTo>
                  <a:pt x="18" y="37"/>
                  <a:pt x="18" y="37"/>
                  <a:pt x="18" y="37"/>
                </a:cubicBezTo>
                <a:cubicBezTo>
                  <a:pt x="25" y="36"/>
                  <a:pt x="31" y="31"/>
                  <a:pt x="32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22"/>
                  <a:pt x="29" y="22"/>
                  <a:pt x="29" y="22"/>
                </a:cubicBezTo>
                <a:cubicBezTo>
                  <a:pt x="32" y="22"/>
                  <a:pt x="32" y="22"/>
                  <a:pt x="32" y="22"/>
                </a:cubicBezTo>
                <a:cubicBezTo>
                  <a:pt x="31" y="15"/>
                  <a:pt x="25" y="9"/>
                  <a:pt x="18" y="9"/>
                </a:cubicBezTo>
                <a:cubicBezTo>
                  <a:pt x="18" y="11"/>
                  <a:pt x="18" y="11"/>
                  <a:pt x="18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9"/>
                  <a:pt x="17" y="9"/>
                  <a:pt x="17" y="9"/>
                </a:cubicBezTo>
                <a:cubicBezTo>
                  <a:pt x="10" y="9"/>
                  <a:pt x="4" y="15"/>
                  <a:pt x="4" y="22"/>
                </a:cubicBezTo>
                <a:cubicBezTo>
                  <a:pt x="4" y="22"/>
                  <a:pt x="4" y="22"/>
                  <a:pt x="4" y="22"/>
                </a:cubicBezTo>
                <a:close/>
                <a:moveTo>
                  <a:pt x="17" y="0"/>
                </a:moveTo>
                <a:cubicBezTo>
                  <a:pt x="19" y="0"/>
                  <a:pt x="19" y="0"/>
                  <a:pt x="19" y="0"/>
                </a:cubicBezTo>
                <a:cubicBezTo>
                  <a:pt x="20" y="0"/>
                  <a:pt x="20" y="1"/>
                  <a:pt x="20" y="2"/>
                </a:cubicBezTo>
                <a:cubicBezTo>
                  <a:pt x="20" y="4"/>
                  <a:pt x="20" y="4"/>
                  <a:pt x="20" y="4"/>
                </a:cubicBezTo>
                <a:cubicBezTo>
                  <a:pt x="19" y="4"/>
                  <a:pt x="19" y="3"/>
                  <a:pt x="18" y="3"/>
                </a:cubicBezTo>
                <a:cubicBezTo>
                  <a:pt x="17" y="3"/>
                  <a:pt x="16" y="4"/>
                  <a:pt x="15" y="4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1"/>
                  <a:pt x="16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74" name="Group 67"/>
          <p:cNvGrpSpPr>
            <a:grpSpLocks noChangeAspect="1"/>
          </p:cNvGrpSpPr>
          <p:nvPr/>
        </p:nvGrpSpPr>
        <p:grpSpPr bwMode="auto">
          <a:xfrm>
            <a:off x="5129196" y="3919989"/>
            <a:ext cx="358050" cy="375548"/>
            <a:chOff x="5541" y="-146"/>
            <a:chExt cx="1064" cy="1116"/>
          </a:xfrm>
          <a:solidFill>
            <a:srgbClr val="29B9A6"/>
          </a:solidFill>
        </p:grpSpPr>
        <p:sp>
          <p:nvSpPr>
            <p:cNvPr id="75" name="Freeform 68"/>
            <p:cNvSpPr>
              <a:spLocks noEditPoints="1"/>
            </p:cNvSpPr>
            <p:nvPr/>
          </p:nvSpPr>
          <p:spPr bwMode="auto">
            <a:xfrm>
              <a:off x="5541" y="-108"/>
              <a:ext cx="1064" cy="1078"/>
            </a:xfrm>
            <a:custGeom>
              <a:avLst/>
              <a:gdLst>
                <a:gd name="T0" fmla="*/ 28 w 55"/>
                <a:gd name="T1" fmla="*/ 28 h 56"/>
                <a:gd name="T2" fmla="*/ 53 w 55"/>
                <a:gd name="T3" fmla="*/ 16 h 56"/>
                <a:gd name="T4" fmla="*/ 55 w 55"/>
                <a:gd name="T5" fmla="*/ 28 h 56"/>
                <a:gd name="T6" fmla="*/ 28 w 55"/>
                <a:gd name="T7" fmla="*/ 56 h 56"/>
                <a:gd name="T8" fmla="*/ 0 w 55"/>
                <a:gd name="T9" fmla="*/ 28 h 56"/>
                <a:gd name="T10" fmla="*/ 28 w 55"/>
                <a:gd name="T11" fmla="*/ 0 h 56"/>
                <a:gd name="T12" fmla="*/ 28 w 55"/>
                <a:gd name="T13" fmla="*/ 28 h 56"/>
                <a:gd name="T14" fmla="*/ 49 w 55"/>
                <a:gd name="T15" fmla="*/ 37 h 56"/>
                <a:gd name="T16" fmla="*/ 48 w 55"/>
                <a:gd name="T17" fmla="*/ 39 h 56"/>
                <a:gd name="T18" fmla="*/ 41 w 55"/>
                <a:gd name="T19" fmla="*/ 47 h 56"/>
                <a:gd name="T20" fmla="*/ 40 w 55"/>
                <a:gd name="T21" fmla="*/ 48 h 56"/>
                <a:gd name="T22" fmla="*/ 31 w 55"/>
                <a:gd name="T23" fmla="*/ 51 h 56"/>
                <a:gd name="T24" fmla="*/ 29 w 55"/>
                <a:gd name="T25" fmla="*/ 51 h 56"/>
                <a:gd name="T26" fmla="*/ 20 w 55"/>
                <a:gd name="T27" fmla="*/ 50 h 56"/>
                <a:gd name="T28" fmla="*/ 14 w 55"/>
                <a:gd name="T29" fmla="*/ 47 h 56"/>
                <a:gd name="T30" fmla="*/ 12 w 55"/>
                <a:gd name="T31" fmla="*/ 45 h 56"/>
                <a:gd name="T32" fmla="*/ 6 w 55"/>
                <a:gd name="T33" fmla="*/ 36 h 56"/>
                <a:gd name="T34" fmla="*/ 5 w 55"/>
                <a:gd name="T35" fmla="*/ 34 h 56"/>
                <a:gd name="T36" fmla="*/ 5 w 55"/>
                <a:gd name="T37" fmla="*/ 25 h 56"/>
                <a:gd name="T38" fmla="*/ 5 w 55"/>
                <a:gd name="T39" fmla="*/ 22 h 56"/>
                <a:gd name="T40" fmla="*/ 10 w 55"/>
                <a:gd name="T41" fmla="*/ 13 h 56"/>
                <a:gd name="T42" fmla="*/ 12 w 55"/>
                <a:gd name="T43" fmla="*/ 11 h 56"/>
                <a:gd name="T44" fmla="*/ 23 w 55"/>
                <a:gd name="T45" fmla="*/ 5 h 56"/>
                <a:gd name="T46" fmla="*/ 23 w 55"/>
                <a:gd name="T47" fmla="*/ 35 h 56"/>
                <a:gd name="T48" fmla="*/ 50 w 55"/>
                <a:gd name="T49" fmla="*/ 23 h 56"/>
                <a:gd name="T50" fmla="*/ 50 w 55"/>
                <a:gd name="T51" fmla="*/ 35 h 56"/>
                <a:gd name="T52" fmla="*/ 49 w 55"/>
                <a:gd name="T53" fmla="*/ 3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5" h="56">
                  <a:moveTo>
                    <a:pt x="28" y="28"/>
                  </a:moveTo>
                  <a:cubicBezTo>
                    <a:pt x="53" y="16"/>
                    <a:pt x="53" y="16"/>
                    <a:pt x="53" y="16"/>
                  </a:cubicBezTo>
                  <a:cubicBezTo>
                    <a:pt x="55" y="20"/>
                    <a:pt x="55" y="24"/>
                    <a:pt x="55" y="28"/>
                  </a:cubicBezTo>
                  <a:cubicBezTo>
                    <a:pt x="55" y="43"/>
                    <a:pt x="43" y="56"/>
                    <a:pt x="28" y="56"/>
                  </a:cubicBezTo>
                  <a:cubicBezTo>
                    <a:pt x="12" y="56"/>
                    <a:pt x="0" y="43"/>
                    <a:pt x="0" y="28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28"/>
                    <a:pt x="28" y="28"/>
                    <a:pt x="28" y="28"/>
                  </a:cubicBezTo>
                  <a:close/>
                  <a:moveTo>
                    <a:pt x="49" y="37"/>
                  </a:moveTo>
                  <a:cubicBezTo>
                    <a:pt x="48" y="39"/>
                    <a:pt x="48" y="39"/>
                    <a:pt x="48" y="39"/>
                  </a:cubicBezTo>
                  <a:cubicBezTo>
                    <a:pt x="46" y="42"/>
                    <a:pt x="44" y="45"/>
                    <a:pt x="41" y="47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37" y="50"/>
                    <a:pt x="34" y="51"/>
                    <a:pt x="31" y="51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25" y="51"/>
                    <a:pt x="23" y="51"/>
                    <a:pt x="20" y="50"/>
                  </a:cubicBezTo>
                  <a:cubicBezTo>
                    <a:pt x="17" y="49"/>
                    <a:pt x="16" y="48"/>
                    <a:pt x="14" y="47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9" y="43"/>
                    <a:pt x="7" y="40"/>
                    <a:pt x="6" y="36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4" y="31"/>
                    <a:pt x="4" y="28"/>
                    <a:pt x="5" y="25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19"/>
                    <a:pt x="7" y="16"/>
                    <a:pt x="10" y="13"/>
                  </a:cubicBezTo>
                  <a:cubicBezTo>
                    <a:pt x="10" y="12"/>
                    <a:pt x="11" y="12"/>
                    <a:pt x="12" y="11"/>
                  </a:cubicBezTo>
                  <a:cubicBezTo>
                    <a:pt x="15" y="8"/>
                    <a:pt x="19" y="6"/>
                    <a:pt x="23" y="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1" y="27"/>
                    <a:pt x="51" y="31"/>
                    <a:pt x="50" y="35"/>
                  </a:cubicBezTo>
                  <a:cubicBezTo>
                    <a:pt x="49" y="37"/>
                    <a:pt x="49" y="37"/>
                    <a:pt x="49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69"/>
            <p:cNvSpPr/>
            <p:nvPr/>
          </p:nvSpPr>
          <p:spPr bwMode="auto">
            <a:xfrm>
              <a:off x="6160" y="-146"/>
              <a:ext cx="407" cy="462"/>
            </a:xfrm>
            <a:custGeom>
              <a:avLst/>
              <a:gdLst>
                <a:gd name="T0" fmla="*/ 0 w 21"/>
                <a:gd name="T1" fmla="*/ 0 h 24"/>
                <a:gd name="T2" fmla="*/ 21 w 21"/>
                <a:gd name="T3" fmla="*/ 14 h 24"/>
                <a:gd name="T4" fmla="*/ 0 w 21"/>
                <a:gd name="T5" fmla="*/ 24 h 24"/>
                <a:gd name="T6" fmla="*/ 0 w 21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4">
                  <a:moveTo>
                    <a:pt x="0" y="0"/>
                  </a:moveTo>
                  <a:cubicBezTo>
                    <a:pt x="9" y="0"/>
                    <a:pt x="18" y="5"/>
                    <a:pt x="21" y="1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8" name="Group 12"/>
          <p:cNvGrpSpPr>
            <a:grpSpLocks noChangeAspect="1"/>
          </p:cNvGrpSpPr>
          <p:nvPr/>
        </p:nvGrpSpPr>
        <p:grpSpPr bwMode="auto">
          <a:xfrm>
            <a:off x="5106004" y="1994856"/>
            <a:ext cx="404434" cy="366854"/>
            <a:chOff x="2535" y="1120"/>
            <a:chExt cx="635" cy="576"/>
          </a:xfrm>
          <a:solidFill>
            <a:srgbClr val="84CBC5"/>
          </a:solidFill>
        </p:grpSpPr>
        <p:sp>
          <p:nvSpPr>
            <p:cNvPr id="79" name="Freeform 13"/>
            <p:cNvSpPr/>
            <p:nvPr/>
          </p:nvSpPr>
          <p:spPr bwMode="auto">
            <a:xfrm>
              <a:off x="2535" y="1626"/>
              <a:ext cx="635" cy="70"/>
            </a:xfrm>
            <a:custGeom>
              <a:avLst/>
              <a:gdLst>
                <a:gd name="T0" fmla="*/ 136 w 136"/>
                <a:gd name="T1" fmla="*/ 7 h 15"/>
                <a:gd name="T2" fmla="*/ 128 w 136"/>
                <a:gd name="T3" fmla="*/ 15 h 15"/>
                <a:gd name="T4" fmla="*/ 8 w 136"/>
                <a:gd name="T5" fmla="*/ 15 h 15"/>
                <a:gd name="T6" fmla="*/ 0 w 136"/>
                <a:gd name="T7" fmla="*/ 7 h 15"/>
                <a:gd name="T8" fmla="*/ 0 w 136"/>
                <a:gd name="T9" fmla="*/ 7 h 15"/>
                <a:gd name="T10" fmla="*/ 8 w 136"/>
                <a:gd name="T11" fmla="*/ 0 h 15"/>
                <a:gd name="T12" fmla="*/ 128 w 136"/>
                <a:gd name="T13" fmla="*/ 0 h 15"/>
                <a:gd name="T14" fmla="*/ 136 w 136"/>
                <a:gd name="T15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6" h="15">
                  <a:moveTo>
                    <a:pt x="136" y="7"/>
                  </a:moveTo>
                  <a:cubicBezTo>
                    <a:pt x="136" y="12"/>
                    <a:pt x="133" y="15"/>
                    <a:pt x="12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3" y="15"/>
                    <a:pt x="0" y="12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3" y="0"/>
                    <a:pt x="136" y="3"/>
                    <a:pt x="13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14"/>
            <p:cNvSpPr/>
            <p:nvPr/>
          </p:nvSpPr>
          <p:spPr bwMode="auto">
            <a:xfrm>
              <a:off x="2614" y="1369"/>
              <a:ext cx="75" cy="220"/>
            </a:xfrm>
            <a:custGeom>
              <a:avLst/>
              <a:gdLst>
                <a:gd name="T0" fmla="*/ 8 w 16"/>
                <a:gd name="T1" fmla="*/ 47 h 47"/>
                <a:gd name="T2" fmla="*/ 0 w 16"/>
                <a:gd name="T3" fmla="*/ 39 h 47"/>
                <a:gd name="T4" fmla="*/ 0 w 16"/>
                <a:gd name="T5" fmla="*/ 8 h 47"/>
                <a:gd name="T6" fmla="*/ 8 w 16"/>
                <a:gd name="T7" fmla="*/ 0 h 47"/>
                <a:gd name="T8" fmla="*/ 8 w 16"/>
                <a:gd name="T9" fmla="*/ 0 h 47"/>
                <a:gd name="T10" fmla="*/ 16 w 16"/>
                <a:gd name="T11" fmla="*/ 8 h 47"/>
                <a:gd name="T12" fmla="*/ 16 w 16"/>
                <a:gd name="T13" fmla="*/ 39 h 47"/>
                <a:gd name="T14" fmla="*/ 8 w 16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47">
                  <a:moveTo>
                    <a:pt x="8" y="47"/>
                  </a:moveTo>
                  <a:cubicBezTo>
                    <a:pt x="4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4"/>
                    <a:pt x="12" y="47"/>
                    <a:pt x="8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15"/>
            <p:cNvSpPr/>
            <p:nvPr/>
          </p:nvSpPr>
          <p:spPr bwMode="auto">
            <a:xfrm>
              <a:off x="2750" y="1369"/>
              <a:ext cx="70" cy="220"/>
            </a:xfrm>
            <a:custGeom>
              <a:avLst/>
              <a:gdLst>
                <a:gd name="T0" fmla="*/ 8 w 15"/>
                <a:gd name="T1" fmla="*/ 47 h 47"/>
                <a:gd name="T2" fmla="*/ 0 w 15"/>
                <a:gd name="T3" fmla="*/ 39 h 47"/>
                <a:gd name="T4" fmla="*/ 0 w 15"/>
                <a:gd name="T5" fmla="*/ 8 h 47"/>
                <a:gd name="T6" fmla="*/ 8 w 15"/>
                <a:gd name="T7" fmla="*/ 0 h 47"/>
                <a:gd name="T8" fmla="*/ 8 w 15"/>
                <a:gd name="T9" fmla="*/ 0 h 47"/>
                <a:gd name="T10" fmla="*/ 15 w 15"/>
                <a:gd name="T11" fmla="*/ 8 h 47"/>
                <a:gd name="T12" fmla="*/ 15 w 15"/>
                <a:gd name="T13" fmla="*/ 39 h 47"/>
                <a:gd name="T14" fmla="*/ 8 w 15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47">
                  <a:moveTo>
                    <a:pt x="8" y="47"/>
                  </a:moveTo>
                  <a:cubicBezTo>
                    <a:pt x="3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44"/>
                    <a:pt x="12" y="47"/>
                    <a:pt x="8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16"/>
            <p:cNvSpPr/>
            <p:nvPr/>
          </p:nvSpPr>
          <p:spPr bwMode="auto">
            <a:xfrm>
              <a:off x="2885" y="1369"/>
              <a:ext cx="70" cy="220"/>
            </a:xfrm>
            <a:custGeom>
              <a:avLst/>
              <a:gdLst>
                <a:gd name="T0" fmla="*/ 7 w 15"/>
                <a:gd name="T1" fmla="*/ 47 h 47"/>
                <a:gd name="T2" fmla="*/ 0 w 15"/>
                <a:gd name="T3" fmla="*/ 39 h 47"/>
                <a:gd name="T4" fmla="*/ 0 w 15"/>
                <a:gd name="T5" fmla="*/ 8 h 47"/>
                <a:gd name="T6" fmla="*/ 7 w 15"/>
                <a:gd name="T7" fmla="*/ 0 h 47"/>
                <a:gd name="T8" fmla="*/ 7 w 15"/>
                <a:gd name="T9" fmla="*/ 0 h 47"/>
                <a:gd name="T10" fmla="*/ 15 w 15"/>
                <a:gd name="T11" fmla="*/ 8 h 47"/>
                <a:gd name="T12" fmla="*/ 15 w 15"/>
                <a:gd name="T13" fmla="*/ 39 h 47"/>
                <a:gd name="T14" fmla="*/ 7 w 15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47">
                  <a:moveTo>
                    <a:pt x="7" y="47"/>
                  </a:moveTo>
                  <a:cubicBezTo>
                    <a:pt x="3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44"/>
                    <a:pt x="12" y="47"/>
                    <a:pt x="7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17"/>
            <p:cNvSpPr/>
            <p:nvPr/>
          </p:nvSpPr>
          <p:spPr bwMode="auto">
            <a:xfrm>
              <a:off x="3016" y="1369"/>
              <a:ext cx="74" cy="220"/>
            </a:xfrm>
            <a:custGeom>
              <a:avLst/>
              <a:gdLst>
                <a:gd name="T0" fmla="*/ 8 w 16"/>
                <a:gd name="T1" fmla="*/ 47 h 47"/>
                <a:gd name="T2" fmla="*/ 0 w 16"/>
                <a:gd name="T3" fmla="*/ 39 h 47"/>
                <a:gd name="T4" fmla="*/ 0 w 16"/>
                <a:gd name="T5" fmla="*/ 8 h 47"/>
                <a:gd name="T6" fmla="*/ 8 w 16"/>
                <a:gd name="T7" fmla="*/ 0 h 47"/>
                <a:gd name="T8" fmla="*/ 8 w 16"/>
                <a:gd name="T9" fmla="*/ 0 h 47"/>
                <a:gd name="T10" fmla="*/ 16 w 16"/>
                <a:gd name="T11" fmla="*/ 8 h 47"/>
                <a:gd name="T12" fmla="*/ 16 w 16"/>
                <a:gd name="T13" fmla="*/ 39 h 47"/>
                <a:gd name="T14" fmla="*/ 8 w 16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47">
                  <a:moveTo>
                    <a:pt x="8" y="47"/>
                  </a:moveTo>
                  <a:cubicBezTo>
                    <a:pt x="4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4"/>
                    <a:pt x="12" y="47"/>
                    <a:pt x="8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18"/>
            <p:cNvSpPr/>
            <p:nvPr/>
          </p:nvSpPr>
          <p:spPr bwMode="auto">
            <a:xfrm>
              <a:off x="2656" y="1120"/>
              <a:ext cx="392" cy="117"/>
            </a:xfrm>
            <a:custGeom>
              <a:avLst/>
              <a:gdLst>
                <a:gd name="T0" fmla="*/ 84 w 84"/>
                <a:gd name="T1" fmla="*/ 25 h 25"/>
                <a:gd name="T2" fmla="*/ 52 w 84"/>
                <a:gd name="T3" fmla="*/ 4 h 25"/>
                <a:gd name="T4" fmla="*/ 32 w 84"/>
                <a:gd name="T5" fmla="*/ 4 h 25"/>
                <a:gd name="T6" fmla="*/ 18 w 84"/>
                <a:gd name="T7" fmla="*/ 13 h 25"/>
                <a:gd name="T8" fmla="*/ 0 w 84"/>
                <a:gd name="T9" fmla="*/ 25 h 25"/>
                <a:gd name="T10" fmla="*/ 84 w 84"/>
                <a:gd name="T1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25">
                  <a:moveTo>
                    <a:pt x="84" y="25"/>
                  </a:moveTo>
                  <a:cubicBezTo>
                    <a:pt x="52" y="4"/>
                    <a:pt x="52" y="4"/>
                    <a:pt x="52" y="4"/>
                  </a:cubicBezTo>
                  <a:cubicBezTo>
                    <a:pt x="46" y="0"/>
                    <a:pt x="38" y="0"/>
                    <a:pt x="32" y="4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0" y="25"/>
                    <a:pt x="0" y="25"/>
                    <a:pt x="0" y="25"/>
                  </a:cubicBezTo>
                  <a:lnTo>
                    <a:pt x="84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19"/>
            <p:cNvSpPr/>
            <p:nvPr/>
          </p:nvSpPr>
          <p:spPr bwMode="auto">
            <a:xfrm>
              <a:off x="2572" y="1275"/>
              <a:ext cx="560" cy="75"/>
            </a:xfrm>
            <a:custGeom>
              <a:avLst/>
              <a:gdLst>
                <a:gd name="T0" fmla="*/ 120 w 120"/>
                <a:gd name="T1" fmla="*/ 8 h 16"/>
                <a:gd name="T2" fmla="*/ 112 w 120"/>
                <a:gd name="T3" fmla="*/ 16 h 16"/>
                <a:gd name="T4" fmla="*/ 8 w 120"/>
                <a:gd name="T5" fmla="*/ 16 h 16"/>
                <a:gd name="T6" fmla="*/ 0 w 120"/>
                <a:gd name="T7" fmla="*/ 8 h 16"/>
                <a:gd name="T8" fmla="*/ 0 w 120"/>
                <a:gd name="T9" fmla="*/ 8 h 16"/>
                <a:gd name="T10" fmla="*/ 8 w 120"/>
                <a:gd name="T11" fmla="*/ 0 h 16"/>
                <a:gd name="T12" fmla="*/ 112 w 120"/>
                <a:gd name="T13" fmla="*/ 0 h 16"/>
                <a:gd name="T14" fmla="*/ 120 w 120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16">
                  <a:moveTo>
                    <a:pt x="120" y="8"/>
                  </a:moveTo>
                  <a:cubicBezTo>
                    <a:pt x="120" y="12"/>
                    <a:pt x="116" y="16"/>
                    <a:pt x="112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6" y="0"/>
                    <a:pt x="120" y="3"/>
                    <a:pt x="12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6" name="Freeform 15"/>
          <p:cNvSpPr>
            <a:spLocks noEditPoints="1"/>
          </p:cNvSpPr>
          <p:nvPr/>
        </p:nvSpPr>
        <p:spPr bwMode="auto">
          <a:xfrm>
            <a:off x="5132264" y="2916600"/>
            <a:ext cx="351916" cy="428562"/>
          </a:xfrm>
          <a:custGeom>
            <a:avLst/>
            <a:gdLst>
              <a:gd name="T0" fmla="*/ 18 w 36"/>
              <a:gd name="T1" fmla="*/ 5 h 44"/>
              <a:gd name="T2" fmla="*/ 36 w 36"/>
              <a:gd name="T3" fmla="*/ 23 h 44"/>
              <a:gd name="T4" fmla="*/ 22 w 36"/>
              <a:gd name="T5" fmla="*/ 40 h 44"/>
              <a:gd name="T6" fmla="*/ 31 w 36"/>
              <a:gd name="T7" fmla="*/ 43 h 44"/>
              <a:gd name="T8" fmla="*/ 31 w 36"/>
              <a:gd name="T9" fmla="*/ 44 h 44"/>
              <a:gd name="T10" fmla="*/ 5 w 36"/>
              <a:gd name="T11" fmla="*/ 44 h 44"/>
              <a:gd name="T12" fmla="*/ 5 w 36"/>
              <a:gd name="T13" fmla="*/ 43 h 44"/>
              <a:gd name="T14" fmla="*/ 13 w 36"/>
              <a:gd name="T15" fmla="*/ 40 h 44"/>
              <a:gd name="T16" fmla="*/ 0 w 36"/>
              <a:gd name="T17" fmla="*/ 23 h 44"/>
              <a:gd name="T18" fmla="*/ 18 w 36"/>
              <a:gd name="T19" fmla="*/ 5 h 44"/>
              <a:gd name="T20" fmla="*/ 18 w 36"/>
              <a:gd name="T21" fmla="*/ 5 h 44"/>
              <a:gd name="T22" fmla="*/ 17 w 36"/>
              <a:gd name="T23" fmla="*/ 21 h 44"/>
              <a:gd name="T24" fmla="*/ 16 w 36"/>
              <a:gd name="T25" fmla="*/ 16 h 44"/>
              <a:gd name="T26" fmla="*/ 18 w 36"/>
              <a:gd name="T27" fmla="*/ 14 h 44"/>
              <a:gd name="T28" fmla="*/ 19 w 36"/>
              <a:gd name="T29" fmla="*/ 16 h 44"/>
              <a:gd name="T30" fmla="*/ 18 w 36"/>
              <a:gd name="T31" fmla="*/ 21 h 44"/>
              <a:gd name="T32" fmla="*/ 19 w 36"/>
              <a:gd name="T33" fmla="*/ 23 h 44"/>
              <a:gd name="T34" fmla="*/ 19 w 36"/>
              <a:gd name="T35" fmla="*/ 24 h 44"/>
              <a:gd name="T36" fmla="*/ 24 w 36"/>
              <a:gd name="T37" fmla="*/ 28 h 44"/>
              <a:gd name="T38" fmla="*/ 27 w 36"/>
              <a:gd name="T39" fmla="*/ 32 h 44"/>
              <a:gd name="T40" fmla="*/ 22 w 36"/>
              <a:gd name="T41" fmla="*/ 29 h 44"/>
              <a:gd name="T42" fmla="*/ 19 w 36"/>
              <a:gd name="T43" fmla="*/ 24 h 44"/>
              <a:gd name="T44" fmla="*/ 18 w 36"/>
              <a:gd name="T45" fmla="*/ 25 h 44"/>
              <a:gd name="T46" fmla="*/ 16 w 36"/>
              <a:gd name="T47" fmla="*/ 23 h 44"/>
              <a:gd name="T48" fmla="*/ 17 w 36"/>
              <a:gd name="T49" fmla="*/ 21 h 44"/>
              <a:gd name="T50" fmla="*/ 17 w 36"/>
              <a:gd name="T51" fmla="*/ 21 h 44"/>
              <a:gd name="T52" fmla="*/ 4 w 36"/>
              <a:gd name="T53" fmla="*/ 22 h 44"/>
              <a:gd name="T54" fmla="*/ 6 w 36"/>
              <a:gd name="T55" fmla="*/ 22 h 44"/>
              <a:gd name="T56" fmla="*/ 6 w 36"/>
              <a:gd name="T57" fmla="*/ 24 h 44"/>
              <a:gd name="T58" fmla="*/ 4 w 36"/>
              <a:gd name="T59" fmla="*/ 24 h 44"/>
              <a:gd name="T60" fmla="*/ 17 w 36"/>
              <a:gd name="T61" fmla="*/ 37 h 44"/>
              <a:gd name="T62" fmla="*/ 17 w 36"/>
              <a:gd name="T63" fmla="*/ 35 h 44"/>
              <a:gd name="T64" fmla="*/ 18 w 36"/>
              <a:gd name="T65" fmla="*/ 35 h 44"/>
              <a:gd name="T66" fmla="*/ 18 w 36"/>
              <a:gd name="T67" fmla="*/ 37 h 44"/>
              <a:gd name="T68" fmla="*/ 32 w 36"/>
              <a:gd name="T69" fmla="*/ 24 h 44"/>
              <a:gd name="T70" fmla="*/ 29 w 36"/>
              <a:gd name="T71" fmla="*/ 24 h 44"/>
              <a:gd name="T72" fmla="*/ 29 w 36"/>
              <a:gd name="T73" fmla="*/ 22 h 44"/>
              <a:gd name="T74" fmla="*/ 32 w 36"/>
              <a:gd name="T75" fmla="*/ 22 h 44"/>
              <a:gd name="T76" fmla="*/ 18 w 36"/>
              <a:gd name="T77" fmla="*/ 9 h 44"/>
              <a:gd name="T78" fmla="*/ 18 w 36"/>
              <a:gd name="T79" fmla="*/ 11 h 44"/>
              <a:gd name="T80" fmla="*/ 17 w 36"/>
              <a:gd name="T81" fmla="*/ 11 h 44"/>
              <a:gd name="T82" fmla="*/ 17 w 36"/>
              <a:gd name="T83" fmla="*/ 9 h 44"/>
              <a:gd name="T84" fmla="*/ 4 w 36"/>
              <a:gd name="T85" fmla="*/ 22 h 44"/>
              <a:gd name="T86" fmla="*/ 4 w 36"/>
              <a:gd name="T87" fmla="*/ 22 h 44"/>
              <a:gd name="T88" fmla="*/ 17 w 36"/>
              <a:gd name="T89" fmla="*/ 0 h 44"/>
              <a:gd name="T90" fmla="*/ 19 w 36"/>
              <a:gd name="T91" fmla="*/ 0 h 44"/>
              <a:gd name="T92" fmla="*/ 20 w 36"/>
              <a:gd name="T93" fmla="*/ 2 h 44"/>
              <a:gd name="T94" fmla="*/ 20 w 36"/>
              <a:gd name="T95" fmla="*/ 4 h 44"/>
              <a:gd name="T96" fmla="*/ 18 w 36"/>
              <a:gd name="T97" fmla="*/ 3 h 44"/>
              <a:gd name="T98" fmla="*/ 15 w 36"/>
              <a:gd name="T99" fmla="*/ 4 h 44"/>
              <a:gd name="T100" fmla="*/ 15 w 36"/>
              <a:gd name="T101" fmla="*/ 2 h 44"/>
              <a:gd name="T102" fmla="*/ 17 w 36"/>
              <a:gd name="T103" fmla="*/ 0 h 44"/>
              <a:gd name="T104" fmla="*/ 17 w 36"/>
              <a:gd name="T105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6" h="44">
                <a:moveTo>
                  <a:pt x="18" y="5"/>
                </a:moveTo>
                <a:cubicBezTo>
                  <a:pt x="27" y="5"/>
                  <a:pt x="36" y="13"/>
                  <a:pt x="36" y="23"/>
                </a:cubicBezTo>
                <a:cubicBezTo>
                  <a:pt x="36" y="31"/>
                  <a:pt x="30" y="39"/>
                  <a:pt x="22" y="40"/>
                </a:cubicBezTo>
                <a:cubicBezTo>
                  <a:pt x="31" y="43"/>
                  <a:pt x="31" y="43"/>
                  <a:pt x="31" y="43"/>
                </a:cubicBezTo>
                <a:cubicBezTo>
                  <a:pt x="31" y="44"/>
                  <a:pt x="31" y="44"/>
                  <a:pt x="31" y="44"/>
                </a:cubicBezTo>
                <a:cubicBezTo>
                  <a:pt x="5" y="44"/>
                  <a:pt x="5" y="44"/>
                  <a:pt x="5" y="44"/>
                </a:cubicBezTo>
                <a:cubicBezTo>
                  <a:pt x="5" y="43"/>
                  <a:pt x="5" y="43"/>
                  <a:pt x="5" y="43"/>
                </a:cubicBezTo>
                <a:cubicBezTo>
                  <a:pt x="13" y="40"/>
                  <a:pt x="13" y="40"/>
                  <a:pt x="13" y="40"/>
                </a:cubicBezTo>
                <a:cubicBezTo>
                  <a:pt x="6" y="39"/>
                  <a:pt x="0" y="31"/>
                  <a:pt x="0" y="23"/>
                </a:cubicBezTo>
                <a:cubicBezTo>
                  <a:pt x="0" y="13"/>
                  <a:pt x="8" y="5"/>
                  <a:pt x="18" y="5"/>
                </a:cubicBezTo>
                <a:cubicBezTo>
                  <a:pt x="18" y="5"/>
                  <a:pt x="18" y="5"/>
                  <a:pt x="18" y="5"/>
                </a:cubicBezTo>
                <a:close/>
                <a:moveTo>
                  <a:pt x="17" y="21"/>
                </a:moveTo>
                <a:cubicBezTo>
                  <a:pt x="16" y="16"/>
                  <a:pt x="16" y="16"/>
                  <a:pt x="16" y="16"/>
                </a:cubicBezTo>
                <a:cubicBezTo>
                  <a:pt x="18" y="14"/>
                  <a:pt x="18" y="14"/>
                  <a:pt x="18" y="14"/>
                </a:cubicBezTo>
                <a:cubicBezTo>
                  <a:pt x="19" y="16"/>
                  <a:pt x="19" y="16"/>
                  <a:pt x="19" y="16"/>
                </a:cubicBezTo>
                <a:cubicBezTo>
                  <a:pt x="18" y="21"/>
                  <a:pt x="18" y="21"/>
                  <a:pt x="18" y="21"/>
                </a:cubicBezTo>
                <a:cubicBezTo>
                  <a:pt x="19" y="22"/>
                  <a:pt x="19" y="22"/>
                  <a:pt x="19" y="23"/>
                </a:cubicBezTo>
                <a:cubicBezTo>
                  <a:pt x="19" y="23"/>
                  <a:pt x="19" y="24"/>
                  <a:pt x="19" y="24"/>
                </a:cubicBezTo>
                <a:cubicBezTo>
                  <a:pt x="24" y="28"/>
                  <a:pt x="24" y="28"/>
                  <a:pt x="24" y="28"/>
                </a:cubicBezTo>
                <a:cubicBezTo>
                  <a:pt x="27" y="32"/>
                  <a:pt x="27" y="32"/>
                  <a:pt x="27" y="32"/>
                </a:cubicBezTo>
                <a:cubicBezTo>
                  <a:pt x="22" y="29"/>
                  <a:pt x="22" y="29"/>
                  <a:pt x="22" y="29"/>
                </a:cubicBezTo>
                <a:cubicBezTo>
                  <a:pt x="19" y="24"/>
                  <a:pt x="19" y="24"/>
                  <a:pt x="19" y="24"/>
                </a:cubicBezTo>
                <a:cubicBezTo>
                  <a:pt x="19" y="25"/>
                  <a:pt x="18" y="25"/>
                  <a:pt x="18" y="25"/>
                </a:cubicBezTo>
                <a:cubicBezTo>
                  <a:pt x="17" y="25"/>
                  <a:pt x="16" y="24"/>
                  <a:pt x="16" y="23"/>
                </a:cubicBezTo>
                <a:cubicBezTo>
                  <a:pt x="16" y="22"/>
                  <a:pt x="16" y="22"/>
                  <a:pt x="17" y="21"/>
                </a:cubicBezTo>
                <a:cubicBezTo>
                  <a:pt x="17" y="21"/>
                  <a:pt x="17" y="21"/>
                  <a:pt x="17" y="21"/>
                </a:cubicBezTo>
                <a:close/>
                <a:moveTo>
                  <a:pt x="4" y="22"/>
                </a:moveTo>
                <a:cubicBezTo>
                  <a:pt x="6" y="22"/>
                  <a:pt x="6" y="22"/>
                  <a:pt x="6" y="22"/>
                </a:cubicBezTo>
                <a:cubicBezTo>
                  <a:pt x="6" y="24"/>
                  <a:pt x="6" y="24"/>
                  <a:pt x="6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31"/>
                  <a:pt x="10" y="36"/>
                  <a:pt x="17" y="37"/>
                </a:cubicBezTo>
                <a:cubicBezTo>
                  <a:pt x="17" y="35"/>
                  <a:pt x="17" y="35"/>
                  <a:pt x="17" y="35"/>
                </a:cubicBezTo>
                <a:cubicBezTo>
                  <a:pt x="18" y="35"/>
                  <a:pt x="18" y="35"/>
                  <a:pt x="18" y="35"/>
                </a:cubicBezTo>
                <a:cubicBezTo>
                  <a:pt x="18" y="37"/>
                  <a:pt x="18" y="37"/>
                  <a:pt x="18" y="37"/>
                </a:cubicBezTo>
                <a:cubicBezTo>
                  <a:pt x="25" y="36"/>
                  <a:pt x="31" y="31"/>
                  <a:pt x="32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22"/>
                  <a:pt x="29" y="22"/>
                  <a:pt x="29" y="22"/>
                </a:cubicBezTo>
                <a:cubicBezTo>
                  <a:pt x="32" y="22"/>
                  <a:pt x="32" y="22"/>
                  <a:pt x="32" y="22"/>
                </a:cubicBezTo>
                <a:cubicBezTo>
                  <a:pt x="31" y="15"/>
                  <a:pt x="25" y="9"/>
                  <a:pt x="18" y="9"/>
                </a:cubicBezTo>
                <a:cubicBezTo>
                  <a:pt x="18" y="11"/>
                  <a:pt x="18" y="11"/>
                  <a:pt x="18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9"/>
                  <a:pt x="17" y="9"/>
                  <a:pt x="17" y="9"/>
                </a:cubicBezTo>
                <a:cubicBezTo>
                  <a:pt x="10" y="9"/>
                  <a:pt x="4" y="15"/>
                  <a:pt x="4" y="22"/>
                </a:cubicBezTo>
                <a:cubicBezTo>
                  <a:pt x="4" y="22"/>
                  <a:pt x="4" y="22"/>
                  <a:pt x="4" y="22"/>
                </a:cubicBezTo>
                <a:close/>
                <a:moveTo>
                  <a:pt x="17" y="0"/>
                </a:moveTo>
                <a:cubicBezTo>
                  <a:pt x="19" y="0"/>
                  <a:pt x="19" y="0"/>
                  <a:pt x="19" y="0"/>
                </a:cubicBezTo>
                <a:cubicBezTo>
                  <a:pt x="20" y="0"/>
                  <a:pt x="20" y="1"/>
                  <a:pt x="20" y="2"/>
                </a:cubicBezTo>
                <a:cubicBezTo>
                  <a:pt x="20" y="4"/>
                  <a:pt x="20" y="4"/>
                  <a:pt x="20" y="4"/>
                </a:cubicBezTo>
                <a:cubicBezTo>
                  <a:pt x="19" y="4"/>
                  <a:pt x="19" y="3"/>
                  <a:pt x="18" y="3"/>
                </a:cubicBezTo>
                <a:cubicBezTo>
                  <a:pt x="17" y="3"/>
                  <a:pt x="16" y="4"/>
                  <a:pt x="15" y="4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1"/>
                  <a:pt x="16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close/>
              </a:path>
            </a:pathLst>
          </a:custGeom>
          <a:solidFill>
            <a:srgbClr val="F4726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87" name="Group 49"/>
          <p:cNvGrpSpPr>
            <a:grpSpLocks noChangeAspect="1"/>
          </p:cNvGrpSpPr>
          <p:nvPr/>
        </p:nvGrpSpPr>
        <p:grpSpPr bwMode="auto">
          <a:xfrm>
            <a:off x="5146976" y="4858517"/>
            <a:ext cx="322490" cy="392582"/>
            <a:chOff x="1541" y="-155"/>
            <a:chExt cx="934" cy="1137"/>
          </a:xfrm>
          <a:solidFill>
            <a:srgbClr val="F8D35E"/>
          </a:solidFill>
        </p:grpSpPr>
        <p:sp>
          <p:nvSpPr>
            <p:cNvPr id="88" name="Freeform 50"/>
            <p:cNvSpPr/>
            <p:nvPr/>
          </p:nvSpPr>
          <p:spPr bwMode="auto">
            <a:xfrm>
              <a:off x="1541" y="288"/>
              <a:ext cx="934" cy="694"/>
            </a:xfrm>
            <a:custGeom>
              <a:avLst/>
              <a:gdLst>
                <a:gd name="T0" fmla="*/ 0 w 48"/>
                <a:gd name="T1" fmla="*/ 0 h 36"/>
                <a:gd name="T2" fmla="*/ 0 w 48"/>
                <a:gd name="T3" fmla="*/ 33 h 36"/>
                <a:gd name="T4" fmla="*/ 3 w 48"/>
                <a:gd name="T5" fmla="*/ 36 h 36"/>
                <a:gd name="T6" fmla="*/ 45 w 48"/>
                <a:gd name="T7" fmla="*/ 36 h 36"/>
                <a:gd name="T8" fmla="*/ 48 w 48"/>
                <a:gd name="T9" fmla="*/ 33 h 36"/>
                <a:gd name="T10" fmla="*/ 48 w 48"/>
                <a:gd name="T11" fmla="*/ 0 h 36"/>
                <a:gd name="T12" fmla="*/ 0 w 48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36">
                  <a:moveTo>
                    <a:pt x="0" y="0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5"/>
                    <a:pt x="1" y="36"/>
                    <a:pt x="3" y="36"/>
                  </a:cubicBezTo>
                  <a:cubicBezTo>
                    <a:pt x="13" y="36"/>
                    <a:pt x="35" y="36"/>
                    <a:pt x="45" y="36"/>
                  </a:cubicBezTo>
                  <a:cubicBezTo>
                    <a:pt x="47" y="36"/>
                    <a:pt x="48" y="35"/>
                    <a:pt x="48" y="33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51"/>
            <p:cNvSpPr>
              <a:spLocks noEditPoints="1"/>
            </p:cNvSpPr>
            <p:nvPr/>
          </p:nvSpPr>
          <p:spPr bwMode="auto">
            <a:xfrm>
              <a:off x="1541" y="-78"/>
              <a:ext cx="934" cy="289"/>
            </a:xfrm>
            <a:custGeom>
              <a:avLst/>
              <a:gdLst>
                <a:gd name="T0" fmla="*/ 48 w 48"/>
                <a:gd name="T1" fmla="*/ 3 h 15"/>
                <a:gd name="T2" fmla="*/ 45 w 48"/>
                <a:gd name="T3" fmla="*/ 0 h 15"/>
                <a:gd name="T4" fmla="*/ 3 w 48"/>
                <a:gd name="T5" fmla="*/ 0 h 15"/>
                <a:gd name="T6" fmla="*/ 0 w 48"/>
                <a:gd name="T7" fmla="*/ 3 h 15"/>
                <a:gd name="T8" fmla="*/ 0 w 48"/>
                <a:gd name="T9" fmla="*/ 15 h 15"/>
                <a:gd name="T10" fmla="*/ 48 w 48"/>
                <a:gd name="T11" fmla="*/ 15 h 15"/>
                <a:gd name="T12" fmla="*/ 48 w 48"/>
                <a:gd name="T13" fmla="*/ 3 h 15"/>
                <a:gd name="T14" fmla="*/ 3 w 48"/>
                <a:gd name="T15" fmla="*/ 12 h 15"/>
                <a:gd name="T16" fmla="*/ 45 w 48"/>
                <a:gd name="T17" fmla="*/ 12 h 15"/>
                <a:gd name="T18" fmla="*/ 45 w 48"/>
                <a:gd name="T19" fmla="*/ 4 h 15"/>
                <a:gd name="T20" fmla="*/ 3 w 48"/>
                <a:gd name="T21" fmla="*/ 4 h 15"/>
                <a:gd name="T22" fmla="*/ 3 w 48"/>
                <a:gd name="T23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" h="15">
                  <a:moveTo>
                    <a:pt x="48" y="3"/>
                  </a:moveTo>
                  <a:cubicBezTo>
                    <a:pt x="48" y="2"/>
                    <a:pt x="47" y="0"/>
                    <a:pt x="45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8" y="3"/>
                    <a:pt x="48" y="3"/>
                    <a:pt x="48" y="3"/>
                  </a:cubicBezTo>
                  <a:close/>
                  <a:moveTo>
                    <a:pt x="3" y="12"/>
                  </a:moveTo>
                  <a:cubicBezTo>
                    <a:pt x="45" y="12"/>
                    <a:pt x="45" y="12"/>
                    <a:pt x="45" y="12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2"/>
                    <a:pt x="3" y="12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52"/>
            <p:cNvSpPr/>
            <p:nvPr/>
          </p:nvSpPr>
          <p:spPr bwMode="auto">
            <a:xfrm>
              <a:off x="1541" y="-1"/>
              <a:ext cx="39" cy="212"/>
            </a:xfrm>
            <a:custGeom>
              <a:avLst/>
              <a:gdLst>
                <a:gd name="T0" fmla="*/ 1 w 2"/>
                <a:gd name="T1" fmla="*/ 0 h 11"/>
                <a:gd name="T2" fmla="*/ 1 w 2"/>
                <a:gd name="T3" fmla="*/ 0 h 11"/>
                <a:gd name="T4" fmla="*/ 0 w 2"/>
                <a:gd name="T5" fmla="*/ 1 h 11"/>
                <a:gd name="T6" fmla="*/ 0 w 2"/>
                <a:gd name="T7" fmla="*/ 10 h 11"/>
                <a:gd name="T8" fmla="*/ 1 w 2"/>
                <a:gd name="T9" fmla="*/ 11 h 11"/>
                <a:gd name="T10" fmla="*/ 1 w 2"/>
                <a:gd name="T11" fmla="*/ 11 h 11"/>
                <a:gd name="T12" fmla="*/ 2 w 2"/>
                <a:gd name="T13" fmla="*/ 10 h 11"/>
                <a:gd name="T14" fmla="*/ 2 w 2"/>
                <a:gd name="T15" fmla="*/ 1 h 11"/>
                <a:gd name="T16" fmla="*/ 1 w 2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1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3"/>
                    <a:pt x="0" y="7"/>
                    <a:pt x="0" y="10"/>
                  </a:cubicBezTo>
                  <a:cubicBezTo>
                    <a:pt x="0" y="10"/>
                    <a:pt x="0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1"/>
                    <a:pt x="2" y="10"/>
                    <a:pt x="2" y="10"/>
                  </a:cubicBezTo>
                  <a:cubicBezTo>
                    <a:pt x="2" y="7"/>
                    <a:pt x="2" y="3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53"/>
            <p:cNvSpPr/>
            <p:nvPr/>
          </p:nvSpPr>
          <p:spPr bwMode="auto">
            <a:xfrm>
              <a:off x="1696" y="-155"/>
              <a:ext cx="59" cy="231"/>
            </a:xfrm>
            <a:custGeom>
              <a:avLst/>
              <a:gdLst>
                <a:gd name="T0" fmla="*/ 1 w 3"/>
                <a:gd name="T1" fmla="*/ 0 h 12"/>
                <a:gd name="T2" fmla="*/ 1 w 3"/>
                <a:gd name="T3" fmla="*/ 0 h 12"/>
                <a:gd name="T4" fmla="*/ 0 w 3"/>
                <a:gd name="T5" fmla="*/ 2 h 12"/>
                <a:gd name="T6" fmla="*/ 0 w 3"/>
                <a:gd name="T7" fmla="*/ 10 h 12"/>
                <a:gd name="T8" fmla="*/ 1 w 3"/>
                <a:gd name="T9" fmla="*/ 12 h 12"/>
                <a:gd name="T10" fmla="*/ 1 w 3"/>
                <a:gd name="T11" fmla="*/ 12 h 12"/>
                <a:gd name="T12" fmla="*/ 3 w 3"/>
                <a:gd name="T13" fmla="*/ 10 h 12"/>
                <a:gd name="T14" fmla="*/ 3 w 3"/>
                <a:gd name="T15" fmla="*/ 2 h 12"/>
                <a:gd name="T16" fmla="*/ 1 w 3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5"/>
                    <a:pt x="0" y="7"/>
                    <a:pt x="0" y="10"/>
                  </a:cubicBezTo>
                  <a:cubicBezTo>
                    <a:pt x="0" y="11"/>
                    <a:pt x="0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2" y="12"/>
                    <a:pt x="3" y="11"/>
                    <a:pt x="3" y="10"/>
                  </a:cubicBezTo>
                  <a:cubicBezTo>
                    <a:pt x="3" y="7"/>
                    <a:pt x="3" y="5"/>
                    <a:pt x="3" y="2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54"/>
            <p:cNvSpPr/>
            <p:nvPr/>
          </p:nvSpPr>
          <p:spPr bwMode="auto">
            <a:xfrm>
              <a:off x="1871" y="-155"/>
              <a:ext cx="78" cy="231"/>
            </a:xfrm>
            <a:custGeom>
              <a:avLst/>
              <a:gdLst>
                <a:gd name="T0" fmla="*/ 2 w 4"/>
                <a:gd name="T1" fmla="*/ 0 h 12"/>
                <a:gd name="T2" fmla="*/ 2 w 4"/>
                <a:gd name="T3" fmla="*/ 0 h 12"/>
                <a:gd name="T4" fmla="*/ 0 w 4"/>
                <a:gd name="T5" fmla="*/ 2 h 12"/>
                <a:gd name="T6" fmla="*/ 0 w 4"/>
                <a:gd name="T7" fmla="*/ 10 h 12"/>
                <a:gd name="T8" fmla="*/ 2 w 4"/>
                <a:gd name="T9" fmla="*/ 12 h 12"/>
                <a:gd name="T10" fmla="*/ 2 w 4"/>
                <a:gd name="T11" fmla="*/ 12 h 12"/>
                <a:gd name="T12" fmla="*/ 4 w 4"/>
                <a:gd name="T13" fmla="*/ 10 h 12"/>
                <a:gd name="T14" fmla="*/ 4 w 4"/>
                <a:gd name="T15" fmla="*/ 2 h 12"/>
                <a:gd name="T16" fmla="*/ 2 w 4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1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7"/>
                    <a:pt x="0" y="10"/>
                  </a:cubicBezTo>
                  <a:cubicBezTo>
                    <a:pt x="0" y="11"/>
                    <a:pt x="1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3" y="12"/>
                    <a:pt x="4" y="11"/>
                    <a:pt x="4" y="10"/>
                  </a:cubicBezTo>
                  <a:cubicBezTo>
                    <a:pt x="4" y="7"/>
                    <a:pt x="4" y="5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55"/>
            <p:cNvSpPr/>
            <p:nvPr/>
          </p:nvSpPr>
          <p:spPr bwMode="auto">
            <a:xfrm>
              <a:off x="2066" y="-155"/>
              <a:ext cx="58" cy="231"/>
            </a:xfrm>
            <a:custGeom>
              <a:avLst/>
              <a:gdLst>
                <a:gd name="T0" fmla="*/ 2 w 3"/>
                <a:gd name="T1" fmla="*/ 0 h 12"/>
                <a:gd name="T2" fmla="*/ 2 w 3"/>
                <a:gd name="T3" fmla="*/ 0 h 12"/>
                <a:gd name="T4" fmla="*/ 0 w 3"/>
                <a:gd name="T5" fmla="*/ 2 h 12"/>
                <a:gd name="T6" fmla="*/ 0 w 3"/>
                <a:gd name="T7" fmla="*/ 10 h 12"/>
                <a:gd name="T8" fmla="*/ 2 w 3"/>
                <a:gd name="T9" fmla="*/ 12 h 12"/>
                <a:gd name="T10" fmla="*/ 2 w 3"/>
                <a:gd name="T11" fmla="*/ 12 h 12"/>
                <a:gd name="T12" fmla="*/ 3 w 3"/>
                <a:gd name="T13" fmla="*/ 10 h 12"/>
                <a:gd name="T14" fmla="*/ 3 w 3"/>
                <a:gd name="T15" fmla="*/ 2 h 12"/>
                <a:gd name="T16" fmla="*/ 2 w 3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7"/>
                    <a:pt x="0" y="10"/>
                  </a:cubicBezTo>
                  <a:cubicBezTo>
                    <a:pt x="0" y="11"/>
                    <a:pt x="1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3" y="12"/>
                    <a:pt x="3" y="11"/>
                    <a:pt x="3" y="10"/>
                  </a:cubicBezTo>
                  <a:cubicBezTo>
                    <a:pt x="3" y="7"/>
                    <a:pt x="3" y="5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56"/>
            <p:cNvSpPr/>
            <p:nvPr/>
          </p:nvSpPr>
          <p:spPr bwMode="auto">
            <a:xfrm>
              <a:off x="2261" y="-155"/>
              <a:ext cx="58" cy="231"/>
            </a:xfrm>
            <a:custGeom>
              <a:avLst/>
              <a:gdLst>
                <a:gd name="T0" fmla="*/ 2 w 3"/>
                <a:gd name="T1" fmla="*/ 0 h 12"/>
                <a:gd name="T2" fmla="*/ 2 w 3"/>
                <a:gd name="T3" fmla="*/ 0 h 12"/>
                <a:gd name="T4" fmla="*/ 0 w 3"/>
                <a:gd name="T5" fmla="*/ 2 h 12"/>
                <a:gd name="T6" fmla="*/ 0 w 3"/>
                <a:gd name="T7" fmla="*/ 10 h 12"/>
                <a:gd name="T8" fmla="*/ 2 w 3"/>
                <a:gd name="T9" fmla="*/ 12 h 12"/>
                <a:gd name="T10" fmla="*/ 2 w 3"/>
                <a:gd name="T11" fmla="*/ 12 h 12"/>
                <a:gd name="T12" fmla="*/ 3 w 3"/>
                <a:gd name="T13" fmla="*/ 10 h 12"/>
                <a:gd name="T14" fmla="*/ 3 w 3"/>
                <a:gd name="T15" fmla="*/ 2 h 12"/>
                <a:gd name="T16" fmla="*/ 2 w 3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7"/>
                    <a:pt x="0" y="10"/>
                  </a:cubicBezTo>
                  <a:cubicBezTo>
                    <a:pt x="0" y="11"/>
                    <a:pt x="1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3" y="11"/>
                    <a:pt x="3" y="10"/>
                  </a:cubicBezTo>
                  <a:cubicBezTo>
                    <a:pt x="3" y="7"/>
                    <a:pt x="3" y="5"/>
                    <a:pt x="3" y="2"/>
                  </a:cubicBezTo>
                  <a:cubicBezTo>
                    <a:pt x="3" y="1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5" name="文本框 94"/>
          <p:cNvSpPr txBox="1"/>
          <p:nvPr/>
        </p:nvSpPr>
        <p:spPr>
          <a:xfrm>
            <a:off x="5713095" y="1932305"/>
            <a:ext cx="31115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后台：青骄第二课堂官网</a:t>
            </a:r>
            <a:endParaRPr lang="zh-CN" altLang="en-US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5713095" y="2894330"/>
            <a:ext cx="38385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访问方式：官网账号密码登陆</a:t>
            </a:r>
            <a:endParaRPr lang="zh-CN" altLang="en-US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5723890" y="3896995"/>
            <a:ext cx="48050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登陆网址：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http://www.2-class.com         </a:t>
            </a:r>
            <a:endParaRPr lang="zh-CN" altLang="en-US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       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（电脑版和手机版都可以使用）</a:t>
            </a:r>
            <a:endParaRPr lang="zh-CN" altLang="en-US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5767070" y="4812665"/>
            <a:ext cx="39763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职责：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督促检查学生学习情况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16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1" grpId="0" bldLvl="0" animBg="1"/>
      <p:bldP spid="42" grpId="0" bldLvl="0" animBg="1"/>
      <p:bldP spid="43" grpId="0" bldLvl="0" animBg="1"/>
      <p:bldP spid="72" grpId="0" bldLvl="0" animBg="1"/>
      <p:bldP spid="86" grpId="0" bldLvl="0" animBg="1"/>
      <p:bldP spid="95" grpId="0"/>
      <p:bldP spid="96" grpId="0"/>
      <p:bldP spid="97" grpId="0"/>
      <p:bldP spid="9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8" name="组合 37"/>
          <p:cNvGrpSpPr/>
          <p:nvPr/>
        </p:nvGrpSpPr>
        <p:grpSpPr>
          <a:xfrm>
            <a:off x="-12700" y="587118"/>
            <a:ext cx="4847211" cy="520091"/>
            <a:chOff x="-12700" y="587118"/>
            <a:chExt cx="4847211" cy="520091"/>
          </a:xfrm>
        </p:grpSpPr>
        <p:sp>
          <p:nvSpPr>
            <p:cNvPr id="39" name="文本框 38"/>
            <p:cNvSpPr txBox="1"/>
            <p:nvPr/>
          </p:nvSpPr>
          <p:spPr>
            <a:xfrm>
              <a:off x="495556" y="601100"/>
              <a:ext cx="4338955" cy="492125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 sz="5400" b="1" baseline="0">
                  <a:solidFill>
                    <a:srgbClr val="F8D35E"/>
                  </a:solidFill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r>
                <a:rPr lang="zh-CN" altLang="en-US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班主任老师 </a:t>
              </a:r>
              <a:r>
                <a:rPr lang="en-US" altLang="zh-CN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— </a:t>
              </a:r>
              <a:r>
                <a:rPr lang="zh-CN" altLang="en-US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操作流程</a:t>
              </a:r>
              <a:endPara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-12700" y="587118"/>
              <a:ext cx="393700" cy="520091"/>
            </a:xfrm>
            <a:prstGeom prst="rect">
              <a:avLst/>
            </a:prstGeom>
            <a:solidFill>
              <a:srgbClr val="29B9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0" name="Text Placeholder 3"/>
          <p:cNvSpPr txBox="1"/>
          <p:nvPr/>
        </p:nvSpPr>
        <p:spPr>
          <a:xfrm>
            <a:off x="638101" y="1428671"/>
            <a:ext cx="686085" cy="738664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9B9A6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  <a:endParaRPr kumimoji="0" lang="en-US" sz="4800" b="1" i="0" u="none" strike="noStrike" kern="1200" cap="none" spc="0" normalizeH="0" baseline="0" noProof="0" dirty="0" smtClean="0">
              <a:ln>
                <a:noFill/>
              </a:ln>
              <a:solidFill>
                <a:srgbClr val="29B9A6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Text Placeholder 3"/>
          <p:cNvSpPr txBox="1"/>
          <p:nvPr/>
        </p:nvSpPr>
        <p:spPr>
          <a:xfrm>
            <a:off x="5776527" y="1526461"/>
            <a:ext cx="686085" cy="738664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472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  <a:endParaRPr kumimoji="0" lang="en-US" sz="4800" b="1" i="0" u="none" strike="noStrike" kern="1200" cap="none" spc="0" normalizeH="0" baseline="0" noProof="0" dirty="0" smtClean="0">
              <a:ln>
                <a:noFill/>
              </a:ln>
              <a:solidFill>
                <a:srgbClr val="F47264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" name="Text Placeholder 3"/>
          <p:cNvSpPr txBox="1"/>
          <p:nvPr/>
        </p:nvSpPr>
        <p:spPr>
          <a:xfrm>
            <a:off x="645567" y="4059023"/>
            <a:ext cx="678180" cy="738505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8D35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  <a:endParaRPr kumimoji="0" lang="en-US" sz="4800" b="1" i="0" u="none" strike="noStrike" kern="1200" cap="none" spc="0" normalizeH="0" baseline="0" noProof="0" dirty="0" smtClean="0">
              <a:ln>
                <a:noFill/>
              </a:ln>
              <a:solidFill>
                <a:srgbClr val="F8D35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1" name="Straight Connector 25"/>
          <p:cNvCxnSpPr/>
          <p:nvPr/>
        </p:nvCxnSpPr>
        <p:spPr>
          <a:xfrm>
            <a:off x="1525905" y="1872615"/>
            <a:ext cx="4099560" cy="0"/>
          </a:xfrm>
          <a:prstGeom prst="line">
            <a:avLst/>
          </a:prstGeom>
          <a:ln w="38100" cap="rnd">
            <a:solidFill>
              <a:srgbClr val="29B9A6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39"/>
          <p:cNvCxnSpPr/>
          <p:nvPr/>
        </p:nvCxnSpPr>
        <p:spPr>
          <a:xfrm>
            <a:off x="6720205" y="1872615"/>
            <a:ext cx="4802505" cy="0"/>
          </a:xfrm>
          <a:prstGeom prst="line">
            <a:avLst/>
          </a:prstGeom>
          <a:ln w="38100" cap="rnd">
            <a:solidFill>
              <a:srgbClr val="F47264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Elbow Connector 44"/>
          <p:cNvCxnSpPr/>
          <p:nvPr/>
        </p:nvCxnSpPr>
        <p:spPr>
          <a:xfrm rot="10800000" flipV="1">
            <a:off x="1555115" y="1871345"/>
            <a:ext cx="9966325" cy="2546350"/>
          </a:xfrm>
          <a:prstGeom prst="bentConnector3">
            <a:avLst>
              <a:gd name="adj1" fmla="val -76"/>
            </a:avLst>
          </a:prstGeom>
          <a:ln w="38100">
            <a:solidFill>
              <a:srgbClr val="F4726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文本框 80"/>
          <p:cNvSpPr txBox="1"/>
          <p:nvPr/>
        </p:nvSpPr>
        <p:spPr>
          <a:xfrm>
            <a:off x="1555115" y="1396365"/>
            <a:ext cx="23437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班主任账号注册</a:t>
            </a:r>
            <a:endParaRPr lang="zh-CN" altLang="en-US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1525905" y="1989455"/>
            <a:ext cx="5035550" cy="2011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）从学校管理员处获得自己的邀请码或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注册账号密码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）访问官网首页：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http://www.2-class.com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）点击首页右上角：登陆（或邀请码注册）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，输入账号登陆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）填写姓名、账号、密码并绑定手机号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）提交完成班主任账号登陆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6784975" y="1396365"/>
            <a:ext cx="33166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第二课堂进度管理</a:t>
            </a:r>
            <a:endParaRPr lang="zh-CN" altLang="en-US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6763385" y="2043430"/>
            <a:ext cx="4686935" cy="1691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）账号密码登陆官网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：http://www.2-class.com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）点击首页开始管理按钮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）进入管理后台进度管理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）查看本班级禁毒教育开展情况数据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）导出本班级学生登陆账号密码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1623695" y="3956050"/>
            <a:ext cx="27952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找回密码</a:t>
            </a:r>
            <a:endParaRPr lang="zh-CN" altLang="en-US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1612265" y="4484370"/>
            <a:ext cx="7786370" cy="1691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）从学校管理员处获得自己对应的账号重置码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访问官网首页：http://www.2-class.com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）点击登陆，选择忘记密码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）填写姓名及重置后的密码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）完成密码重置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2" grpId="0"/>
      <p:bldP spid="69" grpId="0"/>
      <p:bldP spid="81" grpId="0"/>
      <p:bldP spid="82" grpId="0"/>
      <p:bldP spid="83" grpId="0"/>
      <p:bldP spid="87" grpId="0"/>
      <p:bldP spid="92" grpId="0"/>
      <p:bldP spid="9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" name="Rectangle 1"/>
          <p:cNvSpPr/>
          <p:nvPr/>
        </p:nvSpPr>
        <p:spPr>
          <a:xfrm>
            <a:off x="-8890" y="4387215"/>
            <a:ext cx="12200890" cy="2470785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grpSp>
        <p:nvGrpSpPr>
          <p:cNvPr id="38" name="组合 37"/>
          <p:cNvGrpSpPr/>
          <p:nvPr/>
        </p:nvGrpSpPr>
        <p:grpSpPr>
          <a:xfrm>
            <a:off x="-12700" y="587118"/>
            <a:ext cx="4847211" cy="520091"/>
            <a:chOff x="-12700" y="587118"/>
            <a:chExt cx="4847211" cy="520091"/>
          </a:xfrm>
        </p:grpSpPr>
        <p:sp>
          <p:nvSpPr>
            <p:cNvPr id="39" name="文本框 38"/>
            <p:cNvSpPr txBox="1"/>
            <p:nvPr/>
          </p:nvSpPr>
          <p:spPr>
            <a:xfrm>
              <a:off x="495556" y="601100"/>
              <a:ext cx="4338955" cy="492125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 sz="5400" b="1" baseline="0">
                  <a:solidFill>
                    <a:srgbClr val="F8D35E"/>
                  </a:solidFill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r>
                <a:rPr lang="zh-CN" altLang="en-US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班主任老师 </a:t>
              </a:r>
              <a:r>
                <a:rPr lang="en-US" altLang="zh-CN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— </a:t>
              </a:r>
              <a:r>
                <a:rPr lang="zh-CN" altLang="en-US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操作流程</a:t>
              </a:r>
              <a:endPara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-12700" y="587118"/>
              <a:ext cx="393700" cy="520091"/>
            </a:xfrm>
            <a:prstGeom prst="rect">
              <a:avLst/>
            </a:prstGeom>
            <a:solidFill>
              <a:srgbClr val="29B9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2" name="文本框 91"/>
          <p:cNvSpPr txBox="1"/>
          <p:nvPr/>
        </p:nvSpPr>
        <p:spPr>
          <a:xfrm>
            <a:off x="462280" y="1316990"/>
            <a:ext cx="65754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 smtClean="0">
                <a:solidFill>
                  <a:srgbClr val="29B9A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班主任老师账号注册（邀请码注册）</a:t>
            </a:r>
            <a:endParaRPr lang="zh-CN" altLang="en-US" sz="2800" b="1" dirty="0" smtClean="0">
              <a:solidFill>
                <a:srgbClr val="29B9A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445770" y="1935480"/>
            <a:ext cx="1140460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电脑登陆第二课堂官网：http://www.2-class.com，输入</a:t>
            </a:r>
            <a:r>
              <a:rPr lang="zh-CN" altLang="en-US" sz="2000" b="1" dirty="0">
                <a:solidFill>
                  <a:srgbClr val="F8D35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从学校管理员处获得自己的邀请码</a:t>
            </a:r>
            <a:endParaRPr lang="zh-CN" altLang="en-US" sz="2000" b="1" dirty="0">
              <a:solidFill>
                <a:srgbClr val="F8D35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-2147482623" name="图片 -2147482624"/>
          <p:cNvPicPr>
            <a:picLocks noChangeAspect="1"/>
          </p:cNvPicPr>
          <p:nvPr/>
        </p:nvPicPr>
        <p:blipFill>
          <a:blip r:embed="rId1"/>
          <a:srcRect l="34829"/>
          <a:stretch>
            <a:fillRect/>
          </a:stretch>
        </p:blipFill>
        <p:spPr>
          <a:xfrm>
            <a:off x="445135" y="2750185"/>
            <a:ext cx="4499610" cy="33705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-2147482621" name="图片 -2147482622"/>
          <p:cNvPicPr>
            <a:picLocks noChangeAspect="1"/>
          </p:cNvPicPr>
          <p:nvPr/>
        </p:nvPicPr>
        <p:blipFill>
          <a:blip r:embed="rId2"/>
          <a:srcRect l="4376" t="7819" r="6551"/>
          <a:stretch>
            <a:fillRect/>
          </a:stretch>
        </p:blipFill>
        <p:spPr>
          <a:xfrm>
            <a:off x="5175885" y="4278630"/>
            <a:ext cx="3710940" cy="18846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-2147482620" name="图片 -2147482621"/>
          <p:cNvPicPr>
            <a:picLocks noChangeAspect="1"/>
          </p:cNvPicPr>
          <p:nvPr/>
        </p:nvPicPr>
        <p:blipFill>
          <a:blip r:embed="rId3"/>
          <a:srcRect l="23583" t="13256" r="27140" b="4312"/>
          <a:stretch>
            <a:fillRect/>
          </a:stretch>
        </p:blipFill>
        <p:spPr>
          <a:xfrm>
            <a:off x="9041765" y="2653665"/>
            <a:ext cx="2496820" cy="350964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6" name="直接箭头连接符 5"/>
          <p:cNvCxnSpPr/>
          <p:nvPr/>
        </p:nvCxnSpPr>
        <p:spPr>
          <a:xfrm flipV="1">
            <a:off x="7988300" y="5600700"/>
            <a:ext cx="1130300" cy="1397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-2147482622" name="图片 -2147482623"/>
          <p:cNvPicPr>
            <a:picLocks noChangeAspect="1"/>
          </p:cNvPicPr>
          <p:nvPr/>
        </p:nvPicPr>
        <p:blipFill>
          <a:blip r:embed="rId4"/>
          <a:srcRect b="33891"/>
          <a:stretch>
            <a:fillRect/>
          </a:stretch>
        </p:blipFill>
        <p:spPr>
          <a:xfrm>
            <a:off x="5175885" y="2750185"/>
            <a:ext cx="3729990" cy="148018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5" name="直接箭头连接符 4"/>
          <p:cNvCxnSpPr/>
          <p:nvPr/>
        </p:nvCxnSpPr>
        <p:spPr>
          <a:xfrm>
            <a:off x="4944745" y="2903220"/>
            <a:ext cx="516255" cy="444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直接箭头连接符 1"/>
          <p:cNvCxnSpPr/>
          <p:nvPr/>
        </p:nvCxnSpPr>
        <p:spPr>
          <a:xfrm>
            <a:off x="6934200" y="4076700"/>
            <a:ext cx="0" cy="50165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" name="Rectangle 1"/>
          <p:cNvSpPr/>
          <p:nvPr/>
        </p:nvSpPr>
        <p:spPr>
          <a:xfrm>
            <a:off x="-8890" y="4387215"/>
            <a:ext cx="12200890" cy="2470785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grpSp>
        <p:nvGrpSpPr>
          <p:cNvPr id="38" name="组合 37"/>
          <p:cNvGrpSpPr/>
          <p:nvPr/>
        </p:nvGrpSpPr>
        <p:grpSpPr>
          <a:xfrm>
            <a:off x="-12700" y="587118"/>
            <a:ext cx="4847211" cy="520091"/>
            <a:chOff x="-12700" y="587118"/>
            <a:chExt cx="4847211" cy="520091"/>
          </a:xfrm>
        </p:grpSpPr>
        <p:sp>
          <p:nvSpPr>
            <p:cNvPr id="39" name="文本框 38"/>
            <p:cNvSpPr txBox="1"/>
            <p:nvPr/>
          </p:nvSpPr>
          <p:spPr>
            <a:xfrm>
              <a:off x="495556" y="601100"/>
              <a:ext cx="4338955" cy="492125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 sz="5400" b="1" baseline="0">
                  <a:solidFill>
                    <a:srgbClr val="F8D35E"/>
                  </a:solidFill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r>
                <a:rPr lang="zh-CN" altLang="en-US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班主任老师 </a:t>
              </a:r>
              <a:r>
                <a:rPr lang="en-US" altLang="zh-CN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— </a:t>
              </a:r>
              <a:r>
                <a:rPr lang="zh-CN" altLang="en-US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操作流程</a:t>
              </a:r>
              <a:endPara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-12700" y="587118"/>
              <a:ext cx="393700" cy="520091"/>
            </a:xfrm>
            <a:prstGeom prst="rect">
              <a:avLst/>
            </a:prstGeom>
            <a:solidFill>
              <a:srgbClr val="29B9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2" name="文本框 91"/>
          <p:cNvSpPr txBox="1"/>
          <p:nvPr/>
        </p:nvSpPr>
        <p:spPr>
          <a:xfrm>
            <a:off x="462280" y="1316990"/>
            <a:ext cx="65754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 smtClean="0">
                <a:solidFill>
                  <a:srgbClr val="29B9A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班主任老师账号注册（账号密码登陆）</a:t>
            </a:r>
            <a:endParaRPr lang="zh-CN" altLang="en-US" sz="2800" b="1" dirty="0" smtClean="0">
              <a:solidFill>
                <a:srgbClr val="29B9A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445770" y="1935480"/>
            <a:ext cx="1140460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电脑登陆第二课堂官网：http://www.2-class.com，输入</a:t>
            </a:r>
            <a:r>
              <a:rPr lang="zh-CN" altLang="en-US" sz="2000" b="1" dirty="0">
                <a:solidFill>
                  <a:srgbClr val="F8D35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从学校管理员处获得自己的注册账号密码</a:t>
            </a:r>
            <a:endParaRPr lang="zh-CN" altLang="en-US" sz="2000" b="1" dirty="0">
              <a:solidFill>
                <a:srgbClr val="F8D35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57530" y="5906770"/>
            <a:ext cx="1106805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班主任老师在登陆之后，可在首页右上角下拉框处管理后台、修改头像、修改密码、修改手机（但用户名不能更改）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7530" y="2523490"/>
            <a:ext cx="4419600" cy="3261360"/>
          </a:xfrm>
          <a:prstGeom prst="rect">
            <a:avLst/>
          </a:prstGeom>
        </p:spPr>
      </p:pic>
      <p:pic>
        <p:nvPicPr>
          <p:cNvPr id="7" name="图片 6" descr="12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22" b="8910"/>
          <a:stretch>
            <a:fillRect/>
          </a:stretch>
        </p:blipFill>
        <p:spPr>
          <a:xfrm>
            <a:off x="5044440" y="2523490"/>
            <a:ext cx="3215640" cy="5473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r="2679"/>
          <a:stretch>
            <a:fillRect/>
          </a:stretch>
        </p:blipFill>
        <p:spPr>
          <a:xfrm>
            <a:off x="5044440" y="3117850"/>
            <a:ext cx="3206750" cy="2667000"/>
          </a:xfrm>
          <a:prstGeom prst="rect">
            <a:avLst/>
          </a:prstGeom>
        </p:spPr>
      </p:pic>
      <p:cxnSp>
        <p:nvCxnSpPr>
          <p:cNvPr id="5" name="直接箭头连接符 4"/>
          <p:cNvCxnSpPr/>
          <p:nvPr/>
        </p:nvCxnSpPr>
        <p:spPr>
          <a:xfrm flipV="1">
            <a:off x="4688840" y="2780030"/>
            <a:ext cx="1341120" cy="4381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0" name="图片 2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012" b="7988"/>
          <a:stretch>
            <a:fillRect/>
          </a:stretch>
        </p:blipFill>
        <p:spPr>
          <a:xfrm>
            <a:off x="8368665" y="2523490"/>
            <a:ext cx="3331845" cy="3272790"/>
          </a:xfrm>
          <a:prstGeom prst="rect">
            <a:avLst/>
          </a:prstGeom>
        </p:spPr>
      </p:pic>
      <p:sp>
        <p:nvSpPr>
          <p:cNvPr id="18" name="圆角矩形 17"/>
          <p:cNvSpPr/>
          <p:nvPr/>
        </p:nvSpPr>
        <p:spPr>
          <a:xfrm>
            <a:off x="9981565" y="2912110"/>
            <a:ext cx="1644015" cy="2787650"/>
          </a:xfrm>
          <a:prstGeom prst="roundRect">
            <a:avLst>
              <a:gd name="adj" fmla="val 5986"/>
            </a:avLst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kumimoji="1" lang="zh-CN" altLang="en-US"/>
          </a:p>
        </p:txBody>
      </p:sp>
      <p:cxnSp>
        <p:nvCxnSpPr>
          <p:cNvPr id="6" name="直接箭头连接符 5"/>
          <p:cNvCxnSpPr/>
          <p:nvPr/>
        </p:nvCxnSpPr>
        <p:spPr>
          <a:xfrm flipV="1">
            <a:off x="7652385" y="4253230"/>
            <a:ext cx="2302510" cy="177292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" name="Rectangle 1"/>
          <p:cNvSpPr/>
          <p:nvPr/>
        </p:nvSpPr>
        <p:spPr>
          <a:xfrm>
            <a:off x="-8890" y="4387215"/>
            <a:ext cx="12200890" cy="2470785"/>
          </a:xfrm>
          <a:prstGeom prst="rect">
            <a:avLst/>
          </a:prstGeom>
          <a:solidFill>
            <a:srgbClr val="F472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grpSp>
        <p:nvGrpSpPr>
          <p:cNvPr id="38" name="组合 37"/>
          <p:cNvGrpSpPr/>
          <p:nvPr/>
        </p:nvGrpSpPr>
        <p:grpSpPr>
          <a:xfrm>
            <a:off x="-12700" y="587118"/>
            <a:ext cx="4847211" cy="520091"/>
            <a:chOff x="-12700" y="587118"/>
            <a:chExt cx="4847211" cy="520091"/>
          </a:xfrm>
        </p:grpSpPr>
        <p:sp>
          <p:nvSpPr>
            <p:cNvPr id="39" name="文本框 38"/>
            <p:cNvSpPr txBox="1"/>
            <p:nvPr/>
          </p:nvSpPr>
          <p:spPr>
            <a:xfrm>
              <a:off x="495556" y="601100"/>
              <a:ext cx="4338955" cy="492125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 sz="5400" b="1" baseline="0">
                  <a:solidFill>
                    <a:srgbClr val="F8D35E"/>
                  </a:solidFill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r>
                <a:rPr lang="zh-CN" altLang="en-US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班主任老师 </a:t>
              </a:r>
              <a:r>
                <a:rPr lang="en-US" altLang="zh-CN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— </a:t>
              </a:r>
              <a:r>
                <a:rPr lang="zh-CN" altLang="en-US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操作流程</a:t>
              </a:r>
              <a:endPara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-12700" y="587118"/>
              <a:ext cx="393700" cy="520091"/>
            </a:xfrm>
            <a:prstGeom prst="rect">
              <a:avLst/>
            </a:prstGeom>
            <a:solidFill>
              <a:srgbClr val="29B9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2" name="文本框 91"/>
          <p:cNvSpPr txBox="1"/>
          <p:nvPr/>
        </p:nvSpPr>
        <p:spPr>
          <a:xfrm>
            <a:off x="445770" y="1253490"/>
            <a:ext cx="65754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 smtClean="0">
                <a:solidFill>
                  <a:srgbClr val="F4726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第二课堂进度管理</a:t>
            </a:r>
            <a:endParaRPr lang="zh-CN" altLang="en-US" sz="2800" b="1" dirty="0" smtClean="0">
              <a:solidFill>
                <a:srgbClr val="F4726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445770" y="1775460"/>
            <a:ext cx="1140460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查看本班级禁毒教育开展情况数据，统计指标有：学生注册率、课时完成率和平均课时数。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30" name="图片 69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819"/>
          <a:stretch>
            <a:fillRect/>
          </a:stretch>
        </p:blipFill>
        <p:spPr>
          <a:xfrm>
            <a:off x="527685" y="2339975"/>
            <a:ext cx="9752330" cy="4283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4644488" y="508609"/>
            <a:ext cx="3103414" cy="677108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r>
              <a:rPr lang="en-US" altLang="zh-CN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CONTENTS</a:t>
            </a:r>
            <a:endParaRPr lang="en-US" altLang="zh-CN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3669596" y="1185717"/>
            <a:ext cx="505319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6" name="组合 45"/>
          <p:cNvGrpSpPr/>
          <p:nvPr/>
        </p:nvGrpSpPr>
        <p:grpSpPr>
          <a:xfrm>
            <a:off x="1648199" y="1572808"/>
            <a:ext cx="2484781" cy="830997"/>
            <a:chOff x="2015383" y="1928500"/>
            <a:chExt cx="2484781" cy="830997"/>
          </a:xfrm>
        </p:grpSpPr>
        <p:sp>
          <p:nvSpPr>
            <p:cNvPr id="2" name="Text Placeholder 3"/>
            <p:cNvSpPr txBox="1"/>
            <p:nvPr/>
          </p:nvSpPr>
          <p:spPr>
            <a:xfrm>
              <a:off x="2015383" y="1928500"/>
              <a:ext cx="769442" cy="830997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en-US" sz="5400" dirty="0" smtClean="0">
                  <a:solidFill>
                    <a:srgbClr val="F8D35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01</a:t>
              </a:r>
              <a:endParaRPr kumimoji="0" lang="en-US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8D35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2719785" y="1947922"/>
              <a:ext cx="1780379" cy="752763"/>
              <a:chOff x="2948385" y="1921931"/>
              <a:chExt cx="1780379" cy="752763"/>
            </a:xfrm>
          </p:grpSpPr>
          <p:sp>
            <p:nvSpPr>
              <p:cNvPr id="28" name="文本框 27"/>
              <p:cNvSpPr txBox="1"/>
              <p:nvPr/>
            </p:nvSpPr>
            <p:spPr>
              <a:xfrm>
                <a:off x="2948385" y="2214319"/>
                <a:ext cx="1780379" cy="4603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400" b="1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区县管理员</a:t>
                </a:r>
                <a:endPara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2989396" y="1921931"/>
                <a:ext cx="137873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6000" b="1" i="1">
                    <a:solidFill>
                      <a:schemeClr val="bg1"/>
                    </a:solidFill>
                    <a:latin typeface="Meiryo UI" panose="020B0604030504040204" pitchFamily="34" charset="-128"/>
                    <a:ea typeface="Meiryo UI" panose="020B0604030504040204" pitchFamily="34" charset="-128"/>
                    <a:cs typeface="Meiryo UI" panose="020B0604030504040204" pitchFamily="34" charset="-128"/>
                  </a:defRPr>
                </a:lvl1pPr>
              </a:lstStyle>
              <a:p>
                <a:r>
                  <a:rPr lang="en-US" altLang="zh-CN" sz="2000" dirty="0">
                    <a:latin typeface="Arial" panose="020B0604020202020204" pitchFamily="34" charset="0"/>
                    <a:cs typeface="Arial" panose="020B0604020202020204" pitchFamily="34" charset="0"/>
                  </a:rPr>
                  <a:t>Part One</a:t>
                </a:r>
                <a:endParaRPr lang="zh-CN" altLang="en-US" sz="2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47" name="组合 46"/>
          <p:cNvGrpSpPr/>
          <p:nvPr/>
        </p:nvGrpSpPr>
        <p:grpSpPr>
          <a:xfrm>
            <a:off x="3121080" y="2417687"/>
            <a:ext cx="2549821" cy="830997"/>
            <a:chOff x="3609974" y="2795249"/>
            <a:chExt cx="2549821" cy="830997"/>
          </a:xfrm>
        </p:grpSpPr>
        <p:sp>
          <p:nvSpPr>
            <p:cNvPr id="3" name="Text Placeholder 3"/>
            <p:cNvSpPr txBox="1"/>
            <p:nvPr/>
          </p:nvSpPr>
          <p:spPr>
            <a:xfrm>
              <a:off x="3609974" y="2795249"/>
              <a:ext cx="769442" cy="830997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sz="5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47264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02</a:t>
              </a:r>
              <a:endParaRPr kumimoji="0" lang="en-US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4726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4379416" y="2814671"/>
              <a:ext cx="1780379" cy="752763"/>
              <a:chOff x="2948385" y="1921931"/>
              <a:chExt cx="1780379" cy="752763"/>
            </a:xfrm>
          </p:grpSpPr>
          <p:sp>
            <p:nvSpPr>
              <p:cNvPr id="37" name="文本框 36"/>
              <p:cNvSpPr txBox="1"/>
              <p:nvPr/>
            </p:nvSpPr>
            <p:spPr>
              <a:xfrm>
                <a:off x="2948385" y="2214319"/>
                <a:ext cx="1780379" cy="4603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400" b="1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学校管理员</a:t>
                </a:r>
                <a:endPara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2989396" y="1921931"/>
                <a:ext cx="153719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6000" b="1" i="1">
                    <a:solidFill>
                      <a:schemeClr val="bg1"/>
                    </a:solidFill>
                    <a:latin typeface="Meiryo UI" panose="020B0604030504040204" pitchFamily="34" charset="-128"/>
                    <a:ea typeface="Meiryo UI" panose="020B0604030504040204" pitchFamily="34" charset="-128"/>
                    <a:cs typeface="Meiryo UI" panose="020B0604030504040204" pitchFamily="34" charset="-128"/>
                  </a:defRPr>
                </a:lvl1pPr>
              </a:lstStyle>
              <a:p>
                <a:r>
                  <a:rPr lang="en-US" altLang="zh-CN" sz="2000" dirty="0">
                    <a:latin typeface="Arial" panose="020B0604020202020204" pitchFamily="34" charset="0"/>
                    <a:cs typeface="Arial" panose="020B0604020202020204" pitchFamily="34" charset="0"/>
                  </a:rPr>
                  <a:t>Part </a:t>
                </a:r>
                <a:r>
                  <a:rPr lang="en-US" altLang="zh-CN" sz="2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Two</a:t>
                </a:r>
                <a:endParaRPr lang="zh-CN" altLang="en-US" sz="2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48" name="组合 47"/>
          <p:cNvGrpSpPr/>
          <p:nvPr/>
        </p:nvGrpSpPr>
        <p:grpSpPr>
          <a:xfrm>
            <a:off x="4658275" y="3262566"/>
            <a:ext cx="2549821" cy="830997"/>
            <a:chOff x="5197219" y="3606824"/>
            <a:chExt cx="2549821" cy="830997"/>
          </a:xfrm>
        </p:grpSpPr>
        <p:sp>
          <p:nvSpPr>
            <p:cNvPr id="4" name="Text Placeholder 3"/>
            <p:cNvSpPr txBox="1"/>
            <p:nvPr/>
          </p:nvSpPr>
          <p:spPr>
            <a:xfrm>
              <a:off x="5197219" y="3606824"/>
              <a:ext cx="769442" cy="830997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sz="5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29B9A6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03</a:t>
              </a:r>
              <a:endParaRPr kumimoji="0" lang="en-US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9B9A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5966661" y="3626246"/>
              <a:ext cx="1780379" cy="752763"/>
              <a:chOff x="2948385" y="1921931"/>
              <a:chExt cx="1780379" cy="752763"/>
            </a:xfrm>
          </p:grpSpPr>
          <p:sp>
            <p:nvSpPr>
              <p:cNvPr id="40" name="文本框 39"/>
              <p:cNvSpPr txBox="1"/>
              <p:nvPr/>
            </p:nvSpPr>
            <p:spPr>
              <a:xfrm>
                <a:off x="2948385" y="2214319"/>
                <a:ext cx="1780379" cy="4603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400" b="1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班主任老师</a:t>
                </a:r>
                <a:endPara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文本框 40"/>
              <p:cNvSpPr txBox="1"/>
              <p:nvPr/>
            </p:nvSpPr>
            <p:spPr>
              <a:xfrm>
                <a:off x="2989396" y="1921931"/>
                <a:ext cx="173936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6000" b="1" i="1">
                    <a:solidFill>
                      <a:schemeClr val="bg1"/>
                    </a:solidFill>
                    <a:latin typeface="Meiryo UI" panose="020B0604030504040204" pitchFamily="34" charset="-128"/>
                    <a:ea typeface="Meiryo UI" panose="020B0604030504040204" pitchFamily="34" charset="-128"/>
                    <a:cs typeface="Meiryo UI" panose="020B0604030504040204" pitchFamily="34" charset="-128"/>
                  </a:defRPr>
                </a:lvl1pPr>
              </a:lstStyle>
              <a:p>
                <a:r>
                  <a:rPr lang="en-US" altLang="zh-CN" sz="2000" dirty="0">
                    <a:latin typeface="Arial" panose="020B0604020202020204" pitchFamily="34" charset="0"/>
                    <a:cs typeface="Arial" panose="020B0604020202020204" pitchFamily="34" charset="0"/>
                  </a:rPr>
                  <a:t>Part </a:t>
                </a:r>
                <a:r>
                  <a:rPr lang="en-US" altLang="zh-CN" sz="2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Three</a:t>
                </a:r>
                <a:endParaRPr lang="zh-CN" altLang="en-US" sz="2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6196196" y="4107445"/>
            <a:ext cx="2366779" cy="830997"/>
            <a:chOff x="6781706" y="4603606"/>
            <a:chExt cx="2366779" cy="830997"/>
          </a:xfrm>
        </p:grpSpPr>
        <p:sp>
          <p:nvSpPr>
            <p:cNvPr id="33" name="Text Placeholder 3"/>
            <p:cNvSpPr txBox="1"/>
            <p:nvPr/>
          </p:nvSpPr>
          <p:spPr>
            <a:xfrm>
              <a:off x="6781706" y="4603606"/>
              <a:ext cx="769442" cy="830997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en-US" sz="5400" dirty="0" smtClean="0">
                  <a:solidFill>
                    <a:srgbClr val="84CBC5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04</a:t>
              </a:r>
              <a:endParaRPr kumimoji="0" lang="en-US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84CBC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7551148" y="4623028"/>
              <a:ext cx="1597337" cy="752475"/>
              <a:chOff x="2948385" y="1921931"/>
              <a:chExt cx="1597337" cy="752475"/>
            </a:xfrm>
          </p:grpSpPr>
          <p:sp>
            <p:nvSpPr>
              <p:cNvPr id="43" name="文本框 42"/>
              <p:cNvSpPr txBox="1"/>
              <p:nvPr/>
            </p:nvSpPr>
            <p:spPr>
              <a:xfrm>
                <a:off x="2948385" y="2214031"/>
                <a:ext cx="1220470" cy="4603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400" b="1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学生</a:t>
                </a:r>
                <a:endPara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2989396" y="1921931"/>
                <a:ext cx="155632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6000" b="1" i="1">
                    <a:solidFill>
                      <a:schemeClr val="bg1"/>
                    </a:solidFill>
                    <a:latin typeface="Meiryo UI" panose="020B0604030504040204" pitchFamily="34" charset="-128"/>
                    <a:ea typeface="Meiryo UI" panose="020B0604030504040204" pitchFamily="34" charset="-128"/>
                    <a:cs typeface="Meiryo UI" panose="020B0604030504040204" pitchFamily="34" charset="-128"/>
                  </a:defRPr>
                </a:lvl1pPr>
              </a:lstStyle>
              <a:p>
                <a:r>
                  <a:rPr lang="en-US" altLang="zh-CN" sz="2000" dirty="0">
                    <a:latin typeface="Arial" panose="020B0604020202020204" pitchFamily="34" charset="0"/>
                    <a:cs typeface="Arial" panose="020B0604020202020204" pitchFamily="34" charset="0"/>
                  </a:rPr>
                  <a:t>Part </a:t>
                </a:r>
                <a:r>
                  <a:rPr lang="en-US" altLang="zh-CN" sz="2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Four</a:t>
                </a:r>
                <a:endParaRPr lang="zh-CN" altLang="en-US" sz="2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cxnSp>
        <p:nvCxnSpPr>
          <p:cNvPr id="106" name="Straight Connector 13"/>
          <p:cNvCxnSpPr/>
          <p:nvPr/>
        </p:nvCxnSpPr>
        <p:spPr>
          <a:xfrm>
            <a:off x="2032920" y="2463259"/>
            <a:ext cx="0" cy="4394743"/>
          </a:xfrm>
          <a:prstGeom prst="line">
            <a:avLst/>
          </a:prstGeom>
          <a:ln w="19050" cap="sq">
            <a:solidFill>
              <a:srgbClr val="F8D35E"/>
            </a:soli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3"/>
          <p:cNvCxnSpPr/>
          <p:nvPr/>
        </p:nvCxnSpPr>
        <p:spPr>
          <a:xfrm>
            <a:off x="3505801" y="3345488"/>
            <a:ext cx="0" cy="3512514"/>
          </a:xfrm>
          <a:prstGeom prst="line">
            <a:avLst/>
          </a:prstGeom>
          <a:ln w="19050" cap="sq">
            <a:solidFill>
              <a:srgbClr val="F47264"/>
            </a:soli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3"/>
          <p:cNvCxnSpPr/>
          <p:nvPr/>
        </p:nvCxnSpPr>
        <p:spPr>
          <a:xfrm>
            <a:off x="5056297" y="4099541"/>
            <a:ext cx="0" cy="2783859"/>
          </a:xfrm>
          <a:prstGeom prst="line">
            <a:avLst/>
          </a:prstGeom>
          <a:ln w="19050" cap="sq">
            <a:solidFill>
              <a:srgbClr val="29B9A6"/>
            </a:soli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3"/>
          <p:cNvCxnSpPr/>
          <p:nvPr/>
        </p:nvCxnSpPr>
        <p:spPr>
          <a:xfrm>
            <a:off x="6580917" y="4919020"/>
            <a:ext cx="0" cy="1964380"/>
          </a:xfrm>
          <a:prstGeom prst="line">
            <a:avLst/>
          </a:prstGeom>
          <a:ln w="19050" cap="sq">
            <a:solidFill>
              <a:srgbClr val="84CBC5"/>
            </a:soli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8805545" y="1475105"/>
            <a:ext cx="3075305" cy="2499995"/>
          </a:xfrm>
          <a:prstGeom prst="rect">
            <a:avLst/>
          </a:prstGeom>
          <a:solidFill>
            <a:srgbClr val="29B9A6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4" name="图片 53" descr="C:\Users\137009126\Desktop\图片1.png图片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8947785" y="1593215"/>
            <a:ext cx="2249805" cy="2249805"/>
          </a:xfrm>
          <a:custGeom>
            <a:avLst/>
            <a:gdLst>
              <a:gd name="connsiteX0" fmla="*/ 0 w 2674468"/>
              <a:gd name="connsiteY0" fmla="*/ 0 h 2223136"/>
              <a:gd name="connsiteX1" fmla="*/ 2674468 w 2674468"/>
              <a:gd name="connsiteY1" fmla="*/ 0 h 2223136"/>
              <a:gd name="connsiteX2" fmla="*/ 2674468 w 2674468"/>
              <a:gd name="connsiteY2" fmla="*/ 2223136 h 2223136"/>
              <a:gd name="connsiteX3" fmla="*/ 0 w 2674468"/>
              <a:gd name="connsiteY3" fmla="*/ 2223136 h 2223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74468" h="2223136">
                <a:moveTo>
                  <a:pt x="0" y="0"/>
                </a:moveTo>
                <a:lnTo>
                  <a:pt x="2674468" y="0"/>
                </a:lnTo>
                <a:lnTo>
                  <a:pt x="2674468" y="2223136"/>
                </a:lnTo>
                <a:lnTo>
                  <a:pt x="0" y="2223136"/>
                </a:lnTo>
                <a:close/>
              </a:path>
            </a:pathLst>
          </a:custGeom>
        </p:spPr>
      </p:pic>
      <p:sp>
        <p:nvSpPr>
          <p:cNvPr id="7" name="文本框 6"/>
          <p:cNvSpPr txBox="1"/>
          <p:nvPr/>
        </p:nvSpPr>
        <p:spPr>
          <a:xfrm>
            <a:off x="11312525" y="1661795"/>
            <a:ext cx="490220" cy="22447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扫码下载安装钉钉</a:t>
            </a:r>
            <a:endParaRPr lang="zh-CN" alt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805545" y="4093845"/>
            <a:ext cx="3075305" cy="2499995"/>
          </a:xfrm>
          <a:prstGeom prst="rect">
            <a:avLst/>
          </a:prstGeom>
          <a:solidFill>
            <a:srgbClr val="F8D35E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1312525" y="4173855"/>
            <a:ext cx="490220" cy="24199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钉钉扫码加入答疑群</a:t>
            </a:r>
            <a:endParaRPr lang="zh-CN" alt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 descr="微信图片_20181126100610"/>
          <p:cNvPicPr>
            <a:picLocks noChangeAspect="1"/>
          </p:cNvPicPr>
          <p:nvPr/>
        </p:nvPicPr>
        <p:blipFill>
          <a:blip r:embed="rId2"/>
          <a:srcRect l="14230" t="23918" r="15003" b="22638"/>
          <a:stretch>
            <a:fillRect/>
          </a:stretch>
        </p:blipFill>
        <p:spPr>
          <a:xfrm>
            <a:off x="8947785" y="4224655"/>
            <a:ext cx="2259965" cy="22536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16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/>
      <p:bldP spid="8" grpId="0" bldLvl="0" animBg="1"/>
      <p:bldP spid="10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" name="Rectangle 1"/>
          <p:cNvSpPr/>
          <p:nvPr/>
        </p:nvSpPr>
        <p:spPr>
          <a:xfrm>
            <a:off x="-8890" y="4387215"/>
            <a:ext cx="12200890" cy="2470785"/>
          </a:xfrm>
          <a:prstGeom prst="rect">
            <a:avLst/>
          </a:prstGeom>
          <a:solidFill>
            <a:srgbClr val="F8D3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grpSp>
        <p:nvGrpSpPr>
          <p:cNvPr id="38" name="组合 37"/>
          <p:cNvGrpSpPr/>
          <p:nvPr/>
        </p:nvGrpSpPr>
        <p:grpSpPr>
          <a:xfrm>
            <a:off x="-12700" y="587118"/>
            <a:ext cx="4847211" cy="520091"/>
            <a:chOff x="-12700" y="587118"/>
            <a:chExt cx="4847211" cy="520091"/>
          </a:xfrm>
        </p:grpSpPr>
        <p:sp>
          <p:nvSpPr>
            <p:cNvPr id="39" name="文本框 38"/>
            <p:cNvSpPr txBox="1"/>
            <p:nvPr/>
          </p:nvSpPr>
          <p:spPr>
            <a:xfrm>
              <a:off x="495556" y="601100"/>
              <a:ext cx="4338955" cy="492125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 sz="5400" b="1" baseline="0">
                  <a:solidFill>
                    <a:srgbClr val="F8D35E"/>
                  </a:solidFill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r>
                <a:rPr lang="zh-CN" altLang="en-US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班主任老师 </a:t>
              </a:r>
              <a:r>
                <a:rPr lang="en-US" altLang="zh-CN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— </a:t>
              </a:r>
              <a:r>
                <a:rPr lang="zh-CN" altLang="en-US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操作流程</a:t>
              </a:r>
              <a:endPara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-12700" y="587118"/>
              <a:ext cx="393700" cy="520091"/>
            </a:xfrm>
            <a:prstGeom prst="rect">
              <a:avLst/>
            </a:prstGeom>
            <a:solidFill>
              <a:srgbClr val="29B9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2" name="文本框 91"/>
          <p:cNvSpPr txBox="1"/>
          <p:nvPr/>
        </p:nvSpPr>
        <p:spPr>
          <a:xfrm>
            <a:off x="365760" y="1304925"/>
            <a:ext cx="54102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 smtClean="0">
                <a:solidFill>
                  <a:srgbClr val="F8D35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班主任老师导出学生账号密码</a:t>
            </a:r>
            <a:endParaRPr lang="zh-CN" altLang="en-US" sz="2800" b="1" dirty="0" smtClean="0">
              <a:solidFill>
                <a:srgbClr val="F8D35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796020" y="2459990"/>
            <a:ext cx="339598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kumimoji="1"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kumimoji="1"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）导出时会自动增加好账号密码，供分发使用。</a:t>
            </a:r>
            <a:endParaRPr kumimoji="1" lang="zh-CN" altLang="en-US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kumimoji="1"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）登录修改密码后状态就会从未激活改成正常，再导出</a:t>
            </a:r>
            <a:r>
              <a:rPr kumimoji="1"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密码便隐藏了，为了更好的保护隐私。</a:t>
            </a:r>
            <a:endParaRPr kumimoji="1" lang="zh-CN" altLang="en-US" sz="20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kumimoji="1"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）已经激活即使人员管理时删除，学习内容记录都在。</a:t>
            </a:r>
            <a:endParaRPr kumimoji="1"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图片 -2147482483" descr="图片2"/>
          <p:cNvPicPr>
            <a:picLocks noChangeAspect="1"/>
          </p:cNvPicPr>
          <p:nvPr/>
        </p:nvPicPr>
        <p:blipFill>
          <a:blip r:embed="rId1"/>
          <a:srcRect t="9927"/>
          <a:stretch>
            <a:fillRect/>
          </a:stretch>
        </p:blipFill>
        <p:spPr>
          <a:xfrm>
            <a:off x="69850" y="2196465"/>
            <a:ext cx="8639810" cy="404812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699125" y="264160"/>
          <a:ext cx="6405880" cy="3616960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708660"/>
                <a:gridCol w="534035"/>
                <a:gridCol w="761365"/>
                <a:gridCol w="1829435"/>
                <a:gridCol w="565150"/>
                <a:gridCol w="819785"/>
                <a:gridCol w="763270"/>
                <a:gridCol w="424180"/>
              </a:tblGrid>
              <a:tr h="184785">
                <a:tc>
                  <a:txBody>
                    <a:bodyPr/>
                    <a:p>
                      <a:pPr algn="l" fontAlgn="b"/>
                      <a:r>
                        <a:rPr lang="zh-CN" altLang="en-US" sz="1400" u="none" strike="noStrike">
                          <a:effectLst/>
                        </a:rPr>
                        <a:t>年级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zh-CN" altLang="en-US" sz="1400" u="none" strike="noStrike">
                          <a:effectLst/>
                        </a:rPr>
                        <a:t>班级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zh-CN" altLang="en-US" sz="1400" u="none" strike="noStrike">
                          <a:effectLst/>
                        </a:rPr>
                        <a:t>学生姓名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zh-CN" altLang="en-US" sz="1400" u="none" strike="noStrike">
                          <a:effectLst/>
                        </a:rPr>
                        <a:t>学号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zh-CN" altLang="en-US" sz="1400" u="none" strike="noStrike">
                          <a:effectLst/>
                        </a:rPr>
                        <a:t>状态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zh-CN" altLang="en-US" sz="1400" u="none" strike="noStrike">
                          <a:effectLst/>
                        </a:rPr>
                        <a:t>账号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zh-CN" altLang="en-US" sz="1400" u="none" strike="noStrike">
                          <a:effectLst/>
                        </a:rPr>
                        <a:t>密码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zh-CN" altLang="en-US" sz="1400" u="none" strike="noStrike">
                          <a:effectLst/>
                        </a:rPr>
                        <a:t>备注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</a:tr>
              <a:tr h="184785"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六年级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一班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zh-CN" altLang="en-US" sz="1400" u="none" strike="noStrike">
                          <a:effectLst/>
                        </a:rPr>
                        <a:t>刘五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is-IS" sz="1400" u="none" strike="noStrike">
                          <a:effectLst/>
                        </a:rPr>
                        <a:t>G350524200111236135</a:t>
                      </a:r>
                      <a:endParaRPr lang="is-I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zh-CN" altLang="en-US" sz="1400" u="none" strike="noStrike">
                          <a:effectLst/>
                        </a:rPr>
                        <a:t>未激活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liuwu01</a:t>
                      </a:r>
                      <a:endParaRPr 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fi-FI" sz="1400" u="none" strike="noStrike">
                          <a:effectLst/>
                        </a:rPr>
                        <a:t>08457941</a:t>
                      </a:r>
                      <a:endParaRPr lang="fi-FI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zh-CN" altLang="en-US" sz="1400" u="none" strike="noStrike">
                          <a:effectLst/>
                        </a:rPr>
                        <a:t>　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</a:tr>
              <a:tr h="226060"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六年级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一班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zh-CN" altLang="en-US" sz="1400" u="none" strike="noStrike">
                          <a:effectLst/>
                        </a:rPr>
                        <a:t>刘四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is-IS" sz="1400" u="none" strike="noStrike">
                          <a:effectLst/>
                        </a:rPr>
                        <a:t>G350524200111236134</a:t>
                      </a:r>
                      <a:endParaRPr lang="is-I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zh-CN" altLang="en-US" sz="1400" u="none" strike="noStrike">
                          <a:effectLst/>
                        </a:rPr>
                        <a:t>未激活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liusi41</a:t>
                      </a:r>
                      <a:endParaRPr 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cs-CZ" sz="1400" u="none" strike="noStrike">
                          <a:effectLst/>
                        </a:rPr>
                        <a:t>65899156</a:t>
                      </a:r>
                      <a:endParaRPr lang="cs-CZ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zh-CN" altLang="en-US" sz="1400" u="none" strike="noStrike">
                          <a:effectLst/>
                        </a:rPr>
                        <a:t>　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</a:tr>
              <a:tr h="184785"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六年级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一班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zh-CN" altLang="en-US" sz="1400" u="none" strike="noStrike">
                          <a:effectLst/>
                        </a:rPr>
                        <a:t>刘九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is-IS" sz="1400" u="none" strike="noStrike">
                          <a:effectLst/>
                        </a:rPr>
                        <a:t>G350524200111236139</a:t>
                      </a:r>
                      <a:endParaRPr lang="is-I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zh-CN" altLang="en-US" sz="1400" u="none" strike="noStrike">
                          <a:effectLst/>
                        </a:rPr>
                        <a:t>未激活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liujiu2</a:t>
                      </a:r>
                      <a:endParaRPr 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is-IS" sz="1400" u="none" strike="noStrike">
                          <a:effectLst/>
                        </a:rPr>
                        <a:t>73420223</a:t>
                      </a:r>
                      <a:endParaRPr lang="is-I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zh-CN" altLang="en-US" sz="1400" u="none" strike="noStrike">
                          <a:effectLst/>
                        </a:rPr>
                        <a:t>　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</a:tr>
              <a:tr h="226060"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六年级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一班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zh-CN" altLang="en-US" sz="1400" u="none" strike="noStrike">
                          <a:effectLst/>
                        </a:rPr>
                        <a:t>刘六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is-IS" sz="1400" u="none" strike="noStrike">
                          <a:effectLst/>
                        </a:rPr>
                        <a:t>G350524200111236136</a:t>
                      </a:r>
                      <a:endParaRPr lang="is-I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zh-CN" altLang="en-US" sz="1400" u="none" strike="noStrike">
                          <a:effectLst/>
                        </a:rPr>
                        <a:t>未激活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liuliu20</a:t>
                      </a:r>
                      <a:endParaRPr 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is-IS" sz="1400" u="none" strike="noStrike">
                          <a:effectLst/>
                        </a:rPr>
                        <a:t>39923230</a:t>
                      </a:r>
                      <a:endParaRPr lang="is-I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zh-CN" altLang="en-US" sz="1400" u="none" strike="noStrike">
                          <a:effectLst/>
                        </a:rPr>
                        <a:t>　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</a:tr>
              <a:tr h="226060"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六年级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一班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zh-CN" altLang="en-US" sz="1400" u="none" strike="noStrike">
                          <a:effectLst/>
                        </a:rPr>
                        <a:t>刘十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is-IS" sz="1400" u="none" strike="noStrike">
                          <a:effectLst/>
                        </a:rPr>
                        <a:t>G350524200111236140</a:t>
                      </a:r>
                      <a:endParaRPr lang="is-I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zh-CN" altLang="en-US" sz="1400" u="none" strike="noStrike">
                          <a:effectLst/>
                        </a:rPr>
                        <a:t>未激活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liushi7</a:t>
                      </a:r>
                      <a:endParaRPr 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cs-CZ" sz="1400" u="none" strike="noStrike">
                          <a:effectLst/>
                        </a:rPr>
                        <a:t>36423364</a:t>
                      </a:r>
                      <a:endParaRPr lang="cs-CZ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zh-CN" altLang="en-US" sz="1400" u="none" strike="noStrike">
                          <a:effectLst/>
                        </a:rPr>
                        <a:t>　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</a:tr>
              <a:tr h="226060"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六年级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一班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zh-CN" altLang="en-US" sz="1400" u="none" strike="noStrike">
                          <a:effectLst/>
                        </a:rPr>
                        <a:t>刘七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is-IS" sz="1400" u="none" strike="noStrike">
                          <a:effectLst/>
                        </a:rPr>
                        <a:t>G350524200111236137</a:t>
                      </a:r>
                      <a:endParaRPr lang="is-I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zh-CN" altLang="en-US" sz="1400" u="none" strike="noStrike">
                          <a:effectLst/>
                        </a:rPr>
                        <a:t>未激活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liuqi828</a:t>
                      </a:r>
                      <a:endParaRPr 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fi-FI" sz="1400" u="none" strike="noStrike">
                          <a:effectLst/>
                        </a:rPr>
                        <a:t>29794869</a:t>
                      </a:r>
                      <a:endParaRPr lang="fi-FI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zh-CN" altLang="en-US" sz="1400" u="none" strike="noStrike">
                          <a:effectLst/>
                        </a:rPr>
                        <a:t>　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</a:tr>
              <a:tr h="184785"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六年级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effectLst/>
                        </a:rPr>
                        <a:t>一班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zh-CN" altLang="en-US" sz="1400" u="none" strike="noStrike">
                          <a:effectLst/>
                        </a:rPr>
                        <a:t>刘八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is-IS" sz="1400" u="none" strike="noStrike">
                          <a:effectLst/>
                        </a:rPr>
                        <a:t>G350524200111236138</a:t>
                      </a:r>
                      <a:endParaRPr lang="is-I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zh-CN" altLang="en-US" sz="1400" u="none" strike="noStrike">
                          <a:effectLst/>
                        </a:rPr>
                        <a:t>未激活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liuba11</a:t>
                      </a:r>
                      <a:endParaRPr 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is-IS" sz="1400" u="none" strike="noStrike">
                          <a:effectLst/>
                        </a:rPr>
                        <a:t>72402142</a:t>
                      </a:r>
                      <a:endParaRPr lang="is-I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zh-CN" altLang="en-US" sz="1400" u="none" strike="noStrike">
                          <a:effectLst/>
                        </a:rPr>
                        <a:t>　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</a:tr>
              <a:tr h="184785"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solidFill>
                            <a:srgbClr val="FF0000"/>
                          </a:solidFill>
                          <a:effectLst/>
                        </a:rPr>
                        <a:t>六年级</a:t>
                      </a:r>
                      <a:endParaRPr lang="zh-CN" altLang="en-US" sz="1400" u="none" strike="noStrike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ctr" fontAlgn="b"/>
                      <a:r>
                        <a:rPr lang="zh-CN" altLang="en-US" sz="1400" u="none" strike="noStrike">
                          <a:solidFill>
                            <a:srgbClr val="FF0000"/>
                          </a:solidFill>
                          <a:effectLst/>
                        </a:rPr>
                        <a:t>一班</a:t>
                      </a:r>
                      <a:endParaRPr lang="zh-CN" altLang="en-US" sz="1400" u="none" strike="noStrike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zh-CN" altLang="en-US" sz="1400" u="none" strike="noStrike">
                          <a:solidFill>
                            <a:srgbClr val="FF0000"/>
                          </a:solidFill>
                          <a:effectLst/>
                        </a:rPr>
                        <a:t>刘一</a:t>
                      </a:r>
                      <a:endParaRPr lang="zh-CN" altLang="en-US" sz="1400" u="none" strike="noStrike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is-IS" sz="1400" u="none" strike="noStrike">
                          <a:solidFill>
                            <a:srgbClr val="FF0000"/>
                          </a:solidFill>
                          <a:effectLst/>
                        </a:rPr>
                        <a:t>G350524200111236131</a:t>
                      </a:r>
                      <a:endParaRPr lang="is-IS" sz="1400" u="none" strike="noStrike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zh-CN" altLang="en-US" sz="14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正常</a:t>
                      </a:r>
                      <a:endParaRPr lang="zh-CN" altLang="en-US" sz="1400" u="none" strike="noStrike" dirty="0" smtClean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en-US" sz="14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liuyi347</a:t>
                      </a:r>
                      <a:endParaRPr lang="en-US" sz="1400" u="none" strike="noStrike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endParaRPr lang="fi-FI" sz="1400" u="none" strike="noStrike" dirty="0">
                        <a:effectLst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p>
                      <a:pPr algn="l" fontAlgn="b"/>
                      <a:r>
                        <a:rPr lang="zh-CN" altLang="en-US" sz="1400" u="none" strike="noStrike">
                          <a:effectLst/>
                        </a:rPr>
                        <a:t>　</a:t>
                      </a:r>
                      <a:endParaRPr lang="zh-CN" altLang="en-US" sz="1400" u="none" strike="noStrike">
                        <a:effectLst/>
                      </a:endParaRPr>
                    </a:p>
                  </a:txBody>
                  <a:tcPr marL="12700" marR="12700" marT="12700" marB="0" anchor="b"/>
                </a:tc>
              </a:tr>
            </a:tbl>
          </a:graphicData>
        </a:graphic>
      </p:graphicFrame>
      <p:cxnSp>
        <p:nvCxnSpPr>
          <p:cNvPr id="14" name="直接箭头连接符 13"/>
          <p:cNvCxnSpPr/>
          <p:nvPr/>
        </p:nvCxnSpPr>
        <p:spPr>
          <a:xfrm flipH="1" flipV="1">
            <a:off x="7220585" y="2351405"/>
            <a:ext cx="1905" cy="138493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" name="Rectangle 1"/>
          <p:cNvSpPr/>
          <p:nvPr/>
        </p:nvSpPr>
        <p:spPr>
          <a:xfrm>
            <a:off x="-8890" y="4387215"/>
            <a:ext cx="12200890" cy="2470785"/>
          </a:xfrm>
          <a:prstGeom prst="rect">
            <a:avLst/>
          </a:prstGeom>
          <a:solidFill>
            <a:srgbClr val="F8D3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grpSp>
        <p:nvGrpSpPr>
          <p:cNvPr id="38" name="组合 37"/>
          <p:cNvGrpSpPr/>
          <p:nvPr/>
        </p:nvGrpSpPr>
        <p:grpSpPr>
          <a:xfrm>
            <a:off x="-12700" y="587118"/>
            <a:ext cx="4847211" cy="520091"/>
            <a:chOff x="-12700" y="587118"/>
            <a:chExt cx="4847211" cy="520091"/>
          </a:xfrm>
        </p:grpSpPr>
        <p:sp>
          <p:nvSpPr>
            <p:cNvPr id="39" name="文本框 38"/>
            <p:cNvSpPr txBox="1"/>
            <p:nvPr/>
          </p:nvSpPr>
          <p:spPr>
            <a:xfrm>
              <a:off x="495556" y="601100"/>
              <a:ext cx="4338955" cy="492125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 sz="5400" b="1" baseline="0">
                  <a:solidFill>
                    <a:srgbClr val="F8D35E"/>
                  </a:solidFill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r>
                <a:rPr lang="zh-CN" altLang="en-US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班主任老师 </a:t>
              </a:r>
              <a:r>
                <a:rPr lang="en-US" altLang="zh-CN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— </a:t>
              </a:r>
              <a:r>
                <a:rPr lang="zh-CN" altLang="en-US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操作流程</a:t>
              </a:r>
              <a:endPara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-12700" y="587118"/>
              <a:ext cx="393700" cy="520091"/>
            </a:xfrm>
            <a:prstGeom prst="rect">
              <a:avLst/>
            </a:prstGeom>
            <a:solidFill>
              <a:srgbClr val="29B9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2" name="文本框 91"/>
          <p:cNvSpPr txBox="1"/>
          <p:nvPr/>
        </p:nvSpPr>
        <p:spPr>
          <a:xfrm>
            <a:off x="445770" y="1253490"/>
            <a:ext cx="65754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 smtClean="0">
                <a:solidFill>
                  <a:srgbClr val="F8D35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找回密码</a:t>
            </a:r>
            <a:endParaRPr lang="zh-CN" altLang="en-US" sz="2800" b="1" dirty="0" smtClean="0">
              <a:solidFill>
                <a:srgbClr val="F8D35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445770" y="1775460"/>
            <a:ext cx="11404600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如教师用户在找回密码时发现未绑定手机号、原手机号无法使用，可</a:t>
            </a:r>
            <a:r>
              <a:rPr lang="zh-CN" altLang="en-US" sz="2000" b="1" dirty="0">
                <a:solidFill>
                  <a:srgbClr val="F8D35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联系管理员获取账号重置码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账号重置码用于修改手机号和密码。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26" name="图片 6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49" r="25644"/>
          <a:stretch>
            <a:fillRect/>
          </a:stretch>
        </p:blipFill>
        <p:spPr>
          <a:xfrm>
            <a:off x="254635" y="2825750"/>
            <a:ext cx="3321050" cy="3851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4" name="图片 6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80" t="22243" r="24175" b="11408"/>
          <a:stretch>
            <a:fillRect/>
          </a:stretch>
        </p:blipFill>
        <p:spPr>
          <a:xfrm>
            <a:off x="3740785" y="2825750"/>
            <a:ext cx="2700655" cy="173736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" name="图片 6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49" t="18257" r="27510" b="12280"/>
          <a:stretch>
            <a:fillRect/>
          </a:stretch>
        </p:blipFill>
        <p:spPr>
          <a:xfrm>
            <a:off x="3740785" y="4625975"/>
            <a:ext cx="2700020" cy="2012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8" name="图片 6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27" t="10201" r="26884" b="4869"/>
          <a:stretch>
            <a:fillRect/>
          </a:stretch>
        </p:blipFill>
        <p:spPr>
          <a:xfrm>
            <a:off x="6560185" y="2825750"/>
            <a:ext cx="2369820" cy="38055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9" name="图片 1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04" r="30954"/>
          <a:stretch>
            <a:fillRect/>
          </a:stretch>
        </p:blipFill>
        <p:spPr>
          <a:xfrm>
            <a:off x="9055100" y="2825750"/>
            <a:ext cx="2931795" cy="380555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1" name="Straight Connector 25"/>
          <p:cNvCxnSpPr/>
          <p:nvPr/>
        </p:nvCxnSpPr>
        <p:spPr>
          <a:xfrm>
            <a:off x="3163570" y="3429000"/>
            <a:ext cx="935990" cy="0"/>
          </a:xfrm>
          <a:prstGeom prst="line">
            <a:avLst/>
          </a:prstGeom>
          <a:ln>
            <a:solidFill>
              <a:srgbClr val="FF0000"/>
            </a:solidFill>
            <a:headEnd type="oval" w="med" len="med"/>
            <a:tailEnd type="triangl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" name="Straight Connector 25"/>
          <p:cNvCxnSpPr/>
          <p:nvPr/>
        </p:nvCxnSpPr>
        <p:spPr>
          <a:xfrm>
            <a:off x="5088255" y="4509135"/>
            <a:ext cx="6350" cy="272415"/>
          </a:xfrm>
          <a:prstGeom prst="line">
            <a:avLst/>
          </a:prstGeom>
          <a:ln>
            <a:solidFill>
              <a:srgbClr val="FF0000"/>
            </a:solidFill>
            <a:headEnd type="oval" w="med" len="med"/>
            <a:tailEnd type="triangl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" name="Straight Connector 25"/>
          <p:cNvCxnSpPr/>
          <p:nvPr/>
        </p:nvCxnSpPr>
        <p:spPr>
          <a:xfrm>
            <a:off x="6085205" y="5720080"/>
            <a:ext cx="935990" cy="0"/>
          </a:xfrm>
          <a:prstGeom prst="line">
            <a:avLst/>
          </a:prstGeom>
          <a:ln>
            <a:solidFill>
              <a:srgbClr val="FF0000"/>
            </a:solidFill>
            <a:headEnd type="oval" w="med" len="med"/>
            <a:tailEnd type="triangl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" name="Straight Connector 25"/>
          <p:cNvCxnSpPr/>
          <p:nvPr/>
        </p:nvCxnSpPr>
        <p:spPr>
          <a:xfrm>
            <a:off x="8718550" y="6463030"/>
            <a:ext cx="935990" cy="0"/>
          </a:xfrm>
          <a:prstGeom prst="line">
            <a:avLst/>
          </a:prstGeom>
          <a:ln>
            <a:solidFill>
              <a:srgbClr val="FF0000"/>
            </a:solidFill>
            <a:headEnd type="oval" w="med" len="med"/>
            <a:tailEnd type="triangl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3"/>
          <p:cNvSpPr txBox="1"/>
          <p:nvPr/>
        </p:nvSpPr>
        <p:spPr>
          <a:xfrm>
            <a:off x="2376887" y="2183370"/>
            <a:ext cx="1641476" cy="1769715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sz="11500" dirty="0" smtClean="0">
                <a:solidFill>
                  <a:srgbClr val="84CBC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04</a:t>
            </a:r>
            <a:endParaRPr kumimoji="0" lang="en-US" sz="11500" b="1" i="0" u="none" strike="noStrike" kern="1200" cap="none" spc="0" normalizeH="0" baseline="0" noProof="0" dirty="0" smtClean="0">
              <a:ln>
                <a:noFill/>
              </a:ln>
              <a:solidFill>
                <a:srgbClr val="84CBC5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3960495" y="2976245"/>
            <a:ext cx="20529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</a:t>
            </a:r>
            <a:endParaRPr lang="zh-CN" altLang="en-US" sz="4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3960811" y="2483453"/>
            <a:ext cx="23711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 i="1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defRPr>
            </a:lvl1pPr>
          </a:lstStyle>
          <a:p>
            <a:r>
              <a:rPr lang="en-US" altLang="zh-CN" sz="3200" dirty="0">
                <a:latin typeface="Arial" panose="020B0604020202020204" pitchFamily="34" charset="0"/>
                <a:cs typeface="Arial" panose="020B0604020202020204" pitchFamily="34" charset="0"/>
              </a:rPr>
              <a:t>Part </a:t>
            </a:r>
            <a:r>
              <a:rPr lang="en-US" altLang="zh-CN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Four</a:t>
            </a:r>
            <a:endParaRPr lang="zh-CN" alt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9" name="组合 58"/>
          <p:cNvGrpSpPr/>
          <p:nvPr/>
        </p:nvGrpSpPr>
        <p:grpSpPr>
          <a:xfrm rot="11891394">
            <a:off x="7883799" y="2295897"/>
            <a:ext cx="3097450" cy="2152130"/>
            <a:chOff x="912737" y="565770"/>
            <a:chExt cx="3097450" cy="2152130"/>
          </a:xfrm>
        </p:grpSpPr>
        <p:sp>
          <p:nvSpPr>
            <p:cNvPr id="60" name="等腰三角形 59"/>
            <p:cNvSpPr/>
            <p:nvPr/>
          </p:nvSpPr>
          <p:spPr>
            <a:xfrm rot="18941696">
              <a:off x="2822785" y="2021207"/>
              <a:ext cx="266912" cy="230096"/>
            </a:xfrm>
            <a:prstGeom prst="triangle">
              <a:avLst/>
            </a:prstGeom>
            <a:solidFill>
              <a:srgbClr val="84CB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1" name="等腰三角形 60"/>
            <p:cNvSpPr/>
            <p:nvPr/>
          </p:nvSpPr>
          <p:spPr>
            <a:xfrm rot="3678182">
              <a:off x="2802171" y="1181956"/>
              <a:ext cx="397226" cy="342435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2" name="等腰三角形 61"/>
            <p:cNvSpPr/>
            <p:nvPr/>
          </p:nvSpPr>
          <p:spPr>
            <a:xfrm rot="9480000">
              <a:off x="3485946" y="2487804"/>
              <a:ext cx="266912" cy="230096"/>
            </a:xfrm>
            <a:prstGeom prst="triangle">
              <a:avLst/>
            </a:prstGeom>
            <a:solidFill>
              <a:srgbClr val="29B9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3" name="等腰三角形 62"/>
            <p:cNvSpPr/>
            <p:nvPr/>
          </p:nvSpPr>
          <p:spPr>
            <a:xfrm rot="1020767">
              <a:off x="1218249" y="749218"/>
              <a:ext cx="945160" cy="814792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4" name="等腰三角形 63"/>
            <p:cNvSpPr/>
            <p:nvPr/>
          </p:nvSpPr>
          <p:spPr>
            <a:xfrm rot="1020767">
              <a:off x="1105528" y="607668"/>
              <a:ext cx="1175902" cy="1013706"/>
            </a:xfrm>
            <a:prstGeom prst="triangle">
              <a:avLst/>
            </a:prstGeom>
            <a:noFill/>
            <a:ln>
              <a:solidFill>
                <a:srgbClr val="FFC20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 rot="18818926">
              <a:off x="912737" y="1383941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 rot="18818926">
              <a:off x="1788997" y="565770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 rot="18818926">
              <a:off x="2041044" y="1708216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8" name="组合 67"/>
            <p:cNvGrpSpPr/>
            <p:nvPr/>
          </p:nvGrpSpPr>
          <p:grpSpPr>
            <a:xfrm rot="8977127">
              <a:off x="3563479" y="1987179"/>
              <a:ext cx="446708" cy="334617"/>
              <a:chOff x="2822785" y="1265179"/>
              <a:chExt cx="930073" cy="696693"/>
            </a:xfrm>
          </p:grpSpPr>
          <p:sp>
            <p:nvSpPr>
              <p:cNvPr id="69" name="等腰三角形 68"/>
              <p:cNvSpPr/>
              <p:nvPr/>
            </p:nvSpPr>
            <p:spPr>
              <a:xfrm rot="18941696">
                <a:off x="2822785" y="1265179"/>
                <a:ext cx="266912" cy="230096"/>
              </a:xfrm>
              <a:prstGeom prst="triangle">
                <a:avLst/>
              </a:prstGeom>
              <a:solidFill>
                <a:srgbClr val="84CBC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  <p:sp>
            <p:nvSpPr>
              <p:cNvPr id="70" name="等腰三角形 69"/>
              <p:cNvSpPr/>
              <p:nvPr/>
            </p:nvSpPr>
            <p:spPr>
              <a:xfrm rot="9480000">
                <a:off x="3485946" y="1731776"/>
                <a:ext cx="266912" cy="230096"/>
              </a:xfrm>
              <a:prstGeom prst="triangle">
                <a:avLst/>
              </a:prstGeom>
              <a:solidFill>
                <a:srgbClr val="29B9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</p:grpSp>
      </p:grpSp>
      <p:cxnSp>
        <p:nvCxnSpPr>
          <p:cNvPr id="71" name="Straight Connector 13"/>
          <p:cNvCxnSpPr/>
          <p:nvPr/>
        </p:nvCxnSpPr>
        <p:spPr>
          <a:xfrm flipH="1">
            <a:off x="-635" y="4362804"/>
            <a:ext cx="6331945" cy="0"/>
          </a:xfrm>
          <a:prstGeom prst="line">
            <a:avLst/>
          </a:prstGeom>
          <a:ln w="19050" cap="sq">
            <a:solidFill>
              <a:srgbClr val="84CBC5"/>
            </a:soli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2520315" y="3683000"/>
            <a:ext cx="3364230" cy="553085"/>
          </a:xfrm>
          <a:prstGeom prst="rect">
            <a:avLst/>
          </a:prstGeom>
          <a:solidFill>
            <a:srgbClr val="84CBC5"/>
          </a:solidFill>
        </p:spPr>
        <p:txBody>
          <a:bodyPr wrap="square" rtlCol="0">
            <a:spAutoFit/>
          </a:bodyPr>
          <a:p>
            <a:pPr algn="dist">
              <a:lnSpc>
                <a:spcPct val="150000"/>
              </a:lnSpc>
            </a:pPr>
            <a:r>
              <a:rPr lang="zh-CN" alt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不需要手机下载安装钉钉</a:t>
            </a:r>
            <a:endParaRPr lang="zh-CN" altLang="en-US" sz="20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0510" y="4609465"/>
            <a:ext cx="9505950" cy="17837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自修课、信息课、回家都可完成</a:t>
            </a:r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kumimoji="1"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拿到账号密码登录网站</a:t>
            </a:r>
            <a:endParaRPr kumimoji="1" lang="zh-CN" altLang="en-US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kumimoji="1"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学习课时一定要全部看完，不能中断，否则学时不满</a:t>
            </a:r>
            <a:endParaRPr kumimoji="1" lang="zh-CN" altLang="en-US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kumimoji="1"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学习完之后才能进行测试</a:t>
            </a:r>
            <a:endParaRPr kumimoji="1" lang="zh-CN" altLang="en-US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16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 Diagonal Corner Rectangle 37"/>
          <p:cNvSpPr/>
          <p:nvPr/>
        </p:nvSpPr>
        <p:spPr>
          <a:xfrm flipH="1">
            <a:off x="3476927" y="3585980"/>
            <a:ext cx="1455960" cy="1553024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F472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8" name="组合 37"/>
          <p:cNvGrpSpPr/>
          <p:nvPr/>
        </p:nvGrpSpPr>
        <p:grpSpPr>
          <a:xfrm>
            <a:off x="-12700" y="587118"/>
            <a:ext cx="2849810" cy="520091"/>
            <a:chOff x="-12700" y="587118"/>
            <a:chExt cx="2849810" cy="520091"/>
          </a:xfrm>
        </p:grpSpPr>
        <p:sp>
          <p:nvSpPr>
            <p:cNvPr id="39" name="文本框 38"/>
            <p:cNvSpPr txBox="1"/>
            <p:nvPr/>
          </p:nvSpPr>
          <p:spPr>
            <a:xfrm>
              <a:off x="651440" y="587130"/>
              <a:ext cx="2185670" cy="492125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 sz="5400" b="1" baseline="0">
                  <a:solidFill>
                    <a:srgbClr val="F8D35E"/>
                  </a:solidFill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pPr algn="ctr"/>
              <a:r>
                <a:rPr lang="zh-CN" altLang="en-US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学生</a:t>
              </a:r>
              <a:r>
                <a:rPr lang="en-US" altLang="zh-CN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— </a:t>
              </a:r>
              <a:r>
                <a:rPr lang="zh-CN" altLang="en-US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职责</a:t>
              </a:r>
              <a:endPara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-12700" y="587118"/>
              <a:ext cx="393700" cy="520091"/>
            </a:xfrm>
            <a:prstGeom prst="rect">
              <a:avLst/>
            </a:prstGeom>
            <a:solidFill>
              <a:srgbClr val="84CB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" name="Round Diagonal Corner Rectangle 37"/>
          <p:cNvSpPr/>
          <p:nvPr/>
        </p:nvSpPr>
        <p:spPr>
          <a:xfrm flipH="1">
            <a:off x="1245140" y="3585980"/>
            <a:ext cx="1455960" cy="1553024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F8D3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2" name="Round Diagonal Corner Rectangle 37"/>
          <p:cNvSpPr/>
          <p:nvPr/>
        </p:nvSpPr>
        <p:spPr>
          <a:xfrm>
            <a:off x="1245140" y="1994856"/>
            <a:ext cx="1455960" cy="1553024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3" name="Round Diagonal Corner Rectangle 37"/>
          <p:cNvSpPr/>
          <p:nvPr/>
        </p:nvSpPr>
        <p:spPr>
          <a:xfrm flipH="1">
            <a:off x="2737961" y="1994856"/>
            <a:ext cx="1455960" cy="1553024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84CB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48" name="Straight Connector 32"/>
          <p:cNvCxnSpPr/>
          <p:nvPr/>
        </p:nvCxnSpPr>
        <p:spPr>
          <a:xfrm>
            <a:off x="5713095" y="2383790"/>
            <a:ext cx="3003550" cy="0"/>
          </a:xfrm>
          <a:prstGeom prst="line">
            <a:avLst/>
          </a:prstGeom>
          <a:ln w="19050">
            <a:solidFill>
              <a:srgbClr val="84CBC5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32"/>
          <p:cNvCxnSpPr/>
          <p:nvPr/>
        </p:nvCxnSpPr>
        <p:spPr>
          <a:xfrm>
            <a:off x="5713095" y="3335020"/>
            <a:ext cx="3661410" cy="0"/>
          </a:xfrm>
          <a:prstGeom prst="line">
            <a:avLst/>
          </a:prstGeom>
          <a:ln w="19050">
            <a:solidFill>
              <a:srgbClr val="F47264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32"/>
          <p:cNvCxnSpPr/>
          <p:nvPr/>
        </p:nvCxnSpPr>
        <p:spPr>
          <a:xfrm flipH="1">
            <a:off x="5713095" y="4285615"/>
            <a:ext cx="4632325" cy="0"/>
          </a:xfrm>
          <a:prstGeom prst="line">
            <a:avLst/>
          </a:prstGeom>
          <a:ln w="19050">
            <a:solidFill>
              <a:srgbClr val="29B9A6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32"/>
          <p:cNvCxnSpPr/>
          <p:nvPr/>
        </p:nvCxnSpPr>
        <p:spPr>
          <a:xfrm flipH="1">
            <a:off x="5713095" y="5236210"/>
            <a:ext cx="5499735" cy="0"/>
          </a:xfrm>
          <a:prstGeom prst="line">
            <a:avLst/>
          </a:prstGeom>
          <a:ln w="19050">
            <a:solidFill>
              <a:srgbClr val="F8D35E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Group 67"/>
          <p:cNvGrpSpPr>
            <a:grpSpLocks noChangeAspect="1"/>
          </p:cNvGrpSpPr>
          <p:nvPr/>
        </p:nvGrpSpPr>
        <p:grpSpPr bwMode="auto">
          <a:xfrm>
            <a:off x="1708800" y="2494131"/>
            <a:ext cx="528640" cy="554474"/>
            <a:chOff x="5541" y="-146"/>
            <a:chExt cx="1064" cy="1116"/>
          </a:xfrm>
        </p:grpSpPr>
        <p:sp>
          <p:nvSpPr>
            <p:cNvPr id="54" name="Freeform 68"/>
            <p:cNvSpPr>
              <a:spLocks noEditPoints="1"/>
            </p:cNvSpPr>
            <p:nvPr/>
          </p:nvSpPr>
          <p:spPr bwMode="auto">
            <a:xfrm>
              <a:off x="5541" y="-108"/>
              <a:ext cx="1064" cy="1078"/>
            </a:xfrm>
            <a:custGeom>
              <a:avLst/>
              <a:gdLst>
                <a:gd name="T0" fmla="*/ 28 w 55"/>
                <a:gd name="T1" fmla="*/ 28 h 56"/>
                <a:gd name="T2" fmla="*/ 53 w 55"/>
                <a:gd name="T3" fmla="*/ 16 h 56"/>
                <a:gd name="T4" fmla="*/ 55 w 55"/>
                <a:gd name="T5" fmla="*/ 28 h 56"/>
                <a:gd name="T6" fmla="*/ 28 w 55"/>
                <a:gd name="T7" fmla="*/ 56 h 56"/>
                <a:gd name="T8" fmla="*/ 0 w 55"/>
                <a:gd name="T9" fmla="*/ 28 h 56"/>
                <a:gd name="T10" fmla="*/ 28 w 55"/>
                <a:gd name="T11" fmla="*/ 0 h 56"/>
                <a:gd name="T12" fmla="*/ 28 w 55"/>
                <a:gd name="T13" fmla="*/ 28 h 56"/>
                <a:gd name="T14" fmla="*/ 49 w 55"/>
                <a:gd name="T15" fmla="*/ 37 h 56"/>
                <a:gd name="T16" fmla="*/ 48 w 55"/>
                <a:gd name="T17" fmla="*/ 39 h 56"/>
                <a:gd name="T18" fmla="*/ 41 w 55"/>
                <a:gd name="T19" fmla="*/ 47 h 56"/>
                <a:gd name="T20" fmla="*/ 40 w 55"/>
                <a:gd name="T21" fmla="*/ 48 h 56"/>
                <a:gd name="T22" fmla="*/ 31 w 55"/>
                <a:gd name="T23" fmla="*/ 51 h 56"/>
                <a:gd name="T24" fmla="*/ 29 w 55"/>
                <a:gd name="T25" fmla="*/ 51 h 56"/>
                <a:gd name="T26" fmla="*/ 20 w 55"/>
                <a:gd name="T27" fmla="*/ 50 h 56"/>
                <a:gd name="T28" fmla="*/ 14 w 55"/>
                <a:gd name="T29" fmla="*/ 47 h 56"/>
                <a:gd name="T30" fmla="*/ 12 w 55"/>
                <a:gd name="T31" fmla="*/ 45 h 56"/>
                <a:gd name="T32" fmla="*/ 6 w 55"/>
                <a:gd name="T33" fmla="*/ 36 h 56"/>
                <a:gd name="T34" fmla="*/ 5 w 55"/>
                <a:gd name="T35" fmla="*/ 34 h 56"/>
                <a:gd name="T36" fmla="*/ 5 w 55"/>
                <a:gd name="T37" fmla="*/ 25 h 56"/>
                <a:gd name="T38" fmla="*/ 5 w 55"/>
                <a:gd name="T39" fmla="*/ 22 h 56"/>
                <a:gd name="T40" fmla="*/ 10 w 55"/>
                <a:gd name="T41" fmla="*/ 13 h 56"/>
                <a:gd name="T42" fmla="*/ 12 w 55"/>
                <a:gd name="T43" fmla="*/ 11 h 56"/>
                <a:gd name="T44" fmla="*/ 23 w 55"/>
                <a:gd name="T45" fmla="*/ 5 h 56"/>
                <a:gd name="T46" fmla="*/ 23 w 55"/>
                <a:gd name="T47" fmla="*/ 35 h 56"/>
                <a:gd name="T48" fmla="*/ 50 w 55"/>
                <a:gd name="T49" fmla="*/ 23 h 56"/>
                <a:gd name="T50" fmla="*/ 50 w 55"/>
                <a:gd name="T51" fmla="*/ 35 h 56"/>
                <a:gd name="T52" fmla="*/ 49 w 55"/>
                <a:gd name="T53" fmla="*/ 3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5" h="56">
                  <a:moveTo>
                    <a:pt x="28" y="28"/>
                  </a:moveTo>
                  <a:cubicBezTo>
                    <a:pt x="53" y="16"/>
                    <a:pt x="53" y="16"/>
                    <a:pt x="53" y="16"/>
                  </a:cubicBezTo>
                  <a:cubicBezTo>
                    <a:pt x="55" y="20"/>
                    <a:pt x="55" y="24"/>
                    <a:pt x="55" y="28"/>
                  </a:cubicBezTo>
                  <a:cubicBezTo>
                    <a:pt x="55" y="43"/>
                    <a:pt x="43" y="56"/>
                    <a:pt x="28" y="56"/>
                  </a:cubicBezTo>
                  <a:cubicBezTo>
                    <a:pt x="12" y="56"/>
                    <a:pt x="0" y="43"/>
                    <a:pt x="0" y="28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28"/>
                    <a:pt x="28" y="28"/>
                    <a:pt x="28" y="28"/>
                  </a:cubicBezTo>
                  <a:close/>
                  <a:moveTo>
                    <a:pt x="49" y="37"/>
                  </a:moveTo>
                  <a:cubicBezTo>
                    <a:pt x="48" y="39"/>
                    <a:pt x="48" y="39"/>
                    <a:pt x="48" y="39"/>
                  </a:cubicBezTo>
                  <a:cubicBezTo>
                    <a:pt x="46" y="42"/>
                    <a:pt x="44" y="45"/>
                    <a:pt x="41" y="47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37" y="50"/>
                    <a:pt x="34" y="51"/>
                    <a:pt x="31" y="51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25" y="51"/>
                    <a:pt x="23" y="51"/>
                    <a:pt x="20" y="50"/>
                  </a:cubicBezTo>
                  <a:cubicBezTo>
                    <a:pt x="17" y="49"/>
                    <a:pt x="16" y="48"/>
                    <a:pt x="14" y="47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9" y="43"/>
                    <a:pt x="7" y="40"/>
                    <a:pt x="6" y="36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4" y="31"/>
                    <a:pt x="4" y="28"/>
                    <a:pt x="5" y="25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19"/>
                    <a:pt x="7" y="16"/>
                    <a:pt x="10" y="13"/>
                  </a:cubicBezTo>
                  <a:cubicBezTo>
                    <a:pt x="10" y="12"/>
                    <a:pt x="11" y="12"/>
                    <a:pt x="12" y="11"/>
                  </a:cubicBezTo>
                  <a:cubicBezTo>
                    <a:pt x="15" y="8"/>
                    <a:pt x="19" y="6"/>
                    <a:pt x="23" y="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1" y="27"/>
                    <a:pt x="51" y="31"/>
                    <a:pt x="50" y="35"/>
                  </a:cubicBezTo>
                  <a:cubicBezTo>
                    <a:pt x="49" y="37"/>
                    <a:pt x="49" y="37"/>
                    <a:pt x="49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69"/>
            <p:cNvSpPr/>
            <p:nvPr/>
          </p:nvSpPr>
          <p:spPr bwMode="auto">
            <a:xfrm>
              <a:off x="6160" y="-146"/>
              <a:ext cx="407" cy="462"/>
            </a:xfrm>
            <a:custGeom>
              <a:avLst/>
              <a:gdLst>
                <a:gd name="T0" fmla="*/ 0 w 21"/>
                <a:gd name="T1" fmla="*/ 0 h 24"/>
                <a:gd name="T2" fmla="*/ 21 w 21"/>
                <a:gd name="T3" fmla="*/ 14 h 24"/>
                <a:gd name="T4" fmla="*/ 0 w 21"/>
                <a:gd name="T5" fmla="*/ 24 h 24"/>
                <a:gd name="T6" fmla="*/ 0 w 21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4">
                  <a:moveTo>
                    <a:pt x="0" y="0"/>
                  </a:moveTo>
                  <a:cubicBezTo>
                    <a:pt x="9" y="0"/>
                    <a:pt x="18" y="5"/>
                    <a:pt x="21" y="1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6" name="Group 12"/>
          <p:cNvGrpSpPr>
            <a:grpSpLocks noChangeAspect="1"/>
          </p:cNvGrpSpPr>
          <p:nvPr/>
        </p:nvGrpSpPr>
        <p:grpSpPr bwMode="auto">
          <a:xfrm>
            <a:off x="3192647" y="2500548"/>
            <a:ext cx="597124" cy="541640"/>
            <a:chOff x="2535" y="1120"/>
            <a:chExt cx="635" cy="576"/>
          </a:xfrm>
        </p:grpSpPr>
        <p:sp>
          <p:nvSpPr>
            <p:cNvPr id="57" name="Freeform 13"/>
            <p:cNvSpPr/>
            <p:nvPr/>
          </p:nvSpPr>
          <p:spPr bwMode="auto">
            <a:xfrm>
              <a:off x="2535" y="1626"/>
              <a:ext cx="635" cy="70"/>
            </a:xfrm>
            <a:custGeom>
              <a:avLst/>
              <a:gdLst>
                <a:gd name="T0" fmla="*/ 136 w 136"/>
                <a:gd name="T1" fmla="*/ 7 h 15"/>
                <a:gd name="T2" fmla="*/ 128 w 136"/>
                <a:gd name="T3" fmla="*/ 15 h 15"/>
                <a:gd name="T4" fmla="*/ 8 w 136"/>
                <a:gd name="T5" fmla="*/ 15 h 15"/>
                <a:gd name="T6" fmla="*/ 0 w 136"/>
                <a:gd name="T7" fmla="*/ 7 h 15"/>
                <a:gd name="T8" fmla="*/ 0 w 136"/>
                <a:gd name="T9" fmla="*/ 7 h 15"/>
                <a:gd name="T10" fmla="*/ 8 w 136"/>
                <a:gd name="T11" fmla="*/ 0 h 15"/>
                <a:gd name="T12" fmla="*/ 128 w 136"/>
                <a:gd name="T13" fmla="*/ 0 h 15"/>
                <a:gd name="T14" fmla="*/ 136 w 136"/>
                <a:gd name="T15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6" h="15">
                  <a:moveTo>
                    <a:pt x="136" y="7"/>
                  </a:moveTo>
                  <a:cubicBezTo>
                    <a:pt x="136" y="12"/>
                    <a:pt x="133" y="15"/>
                    <a:pt x="12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3" y="15"/>
                    <a:pt x="0" y="12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3" y="0"/>
                    <a:pt x="136" y="3"/>
                    <a:pt x="136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14"/>
            <p:cNvSpPr/>
            <p:nvPr/>
          </p:nvSpPr>
          <p:spPr bwMode="auto">
            <a:xfrm>
              <a:off x="2614" y="1369"/>
              <a:ext cx="75" cy="220"/>
            </a:xfrm>
            <a:custGeom>
              <a:avLst/>
              <a:gdLst>
                <a:gd name="T0" fmla="*/ 8 w 16"/>
                <a:gd name="T1" fmla="*/ 47 h 47"/>
                <a:gd name="T2" fmla="*/ 0 w 16"/>
                <a:gd name="T3" fmla="*/ 39 h 47"/>
                <a:gd name="T4" fmla="*/ 0 w 16"/>
                <a:gd name="T5" fmla="*/ 8 h 47"/>
                <a:gd name="T6" fmla="*/ 8 w 16"/>
                <a:gd name="T7" fmla="*/ 0 h 47"/>
                <a:gd name="T8" fmla="*/ 8 w 16"/>
                <a:gd name="T9" fmla="*/ 0 h 47"/>
                <a:gd name="T10" fmla="*/ 16 w 16"/>
                <a:gd name="T11" fmla="*/ 8 h 47"/>
                <a:gd name="T12" fmla="*/ 16 w 16"/>
                <a:gd name="T13" fmla="*/ 39 h 47"/>
                <a:gd name="T14" fmla="*/ 8 w 16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47">
                  <a:moveTo>
                    <a:pt x="8" y="47"/>
                  </a:moveTo>
                  <a:cubicBezTo>
                    <a:pt x="4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4"/>
                    <a:pt x="12" y="47"/>
                    <a:pt x="8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15"/>
            <p:cNvSpPr/>
            <p:nvPr/>
          </p:nvSpPr>
          <p:spPr bwMode="auto">
            <a:xfrm>
              <a:off x="2750" y="1369"/>
              <a:ext cx="70" cy="220"/>
            </a:xfrm>
            <a:custGeom>
              <a:avLst/>
              <a:gdLst>
                <a:gd name="T0" fmla="*/ 8 w 15"/>
                <a:gd name="T1" fmla="*/ 47 h 47"/>
                <a:gd name="T2" fmla="*/ 0 w 15"/>
                <a:gd name="T3" fmla="*/ 39 h 47"/>
                <a:gd name="T4" fmla="*/ 0 w 15"/>
                <a:gd name="T5" fmla="*/ 8 h 47"/>
                <a:gd name="T6" fmla="*/ 8 w 15"/>
                <a:gd name="T7" fmla="*/ 0 h 47"/>
                <a:gd name="T8" fmla="*/ 8 w 15"/>
                <a:gd name="T9" fmla="*/ 0 h 47"/>
                <a:gd name="T10" fmla="*/ 15 w 15"/>
                <a:gd name="T11" fmla="*/ 8 h 47"/>
                <a:gd name="T12" fmla="*/ 15 w 15"/>
                <a:gd name="T13" fmla="*/ 39 h 47"/>
                <a:gd name="T14" fmla="*/ 8 w 15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47">
                  <a:moveTo>
                    <a:pt x="8" y="47"/>
                  </a:moveTo>
                  <a:cubicBezTo>
                    <a:pt x="3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44"/>
                    <a:pt x="12" y="47"/>
                    <a:pt x="8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16"/>
            <p:cNvSpPr/>
            <p:nvPr/>
          </p:nvSpPr>
          <p:spPr bwMode="auto">
            <a:xfrm>
              <a:off x="2885" y="1369"/>
              <a:ext cx="70" cy="220"/>
            </a:xfrm>
            <a:custGeom>
              <a:avLst/>
              <a:gdLst>
                <a:gd name="T0" fmla="*/ 7 w 15"/>
                <a:gd name="T1" fmla="*/ 47 h 47"/>
                <a:gd name="T2" fmla="*/ 0 w 15"/>
                <a:gd name="T3" fmla="*/ 39 h 47"/>
                <a:gd name="T4" fmla="*/ 0 w 15"/>
                <a:gd name="T5" fmla="*/ 8 h 47"/>
                <a:gd name="T6" fmla="*/ 7 w 15"/>
                <a:gd name="T7" fmla="*/ 0 h 47"/>
                <a:gd name="T8" fmla="*/ 7 w 15"/>
                <a:gd name="T9" fmla="*/ 0 h 47"/>
                <a:gd name="T10" fmla="*/ 15 w 15"/>
                <a:gd name="T11" fmla="*/ 8 h 47"/>
                <a:gd name="T12" fmla="*/ 15 w 15"/>
                <a:gd name="T13" fmla="*/ 39 h 47"/>
                <a:gd name="T14" fmla="*/ 7 w 15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47">
                  <a:moveTo>
                    <a:pt x="7" y="47"/>
                  </a:moveTo>
                  <a:cubicBezTo>
                    <a:pt x="3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44"/>
                    <a:pt x="12" y="47"/>
                    <a:pt x="7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17"/>
            <p:cNvSpPr/>
            <p:nvPr/>
          </p:nvSpPr>
          <p:spPr bwMode="auto">
            <a:xfrm>
              <a:off x="3016" y="1369"/>
              <a:ext cx="74" cy="220"/>
            </a:xfrm>
            <a:custGeom>
              <a:avLst/>
              <a:gdLst>
                <a:gd name="T0" fmla="*/ 8 w 16"/>
                <a:gd name="T1" fmla="*/ 47 h 47"/>
                <a:gd name="T2" fmla="*/ 0 w 16"/>
                <a:gd name="T3" fmla="*/ 39 h 47"/>
                <a:gd name="T4" fmla="*/ 0 w 16"/>
                <a:gd name="T5" fmla="*/ 8 h 47"/>
                <a:gd name="T6" fmla="*/ 8 w 16"/>
                <a:gd name="T7" fmla="*/ 0 h 47"/>
                <a:gd name="T8" fmla="*/ 8 w 16"/>
                <a:gd name="T9" fmla="*/ 0 h 47"/>
                <a:gd name="T10" fmla="*/ 16 w 16"/>
                <a:gd name="T11" fmla="*/ 8 h 47"/>
                <a:gd name="T12" fmla="*/ 16 w 16"/>
                <a:gd name="T13" fmla="*/ 39 h 47"/>
                <a:gd name="T14" fmla="*/ 8 w 16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47">
                  <a:moveTo>
                    <a:pt x="8" y="47"/>
                  </a:moveTo>
                  <a:cubicBezTo>
                    <a:pt x="4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4"/>
                    <a:pt x="12" y="47"/>
                    <a:pt x="8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18"/>
            <p:cNvSpPr/>
            <p:nvPr/>
          </p:nvSpPr>
          <p:spPr bwMode="auto">
            <a:xfrm>
              <a:off x="2656" y="1120"/>
              <a:ext cx="392" cy="117"/>
            </a:xfrm>
            <a:custGeom>
              <a:avLst/>
              <a:gdLst>
                <a:gd name="T0" fmla="*/ 84 w 84"/>
                <a:gd name="T1" fmla="*/ 25 h 25"/>
                <a:gd name="T2" fmla="*/ 52 w 84"/>
                <a:gd name="T3" fmla="*/ 4 h 25"/>
                <a:gd name="T4" fmla="*/ 32 w 84"/>
                <a:gd name="T5" fmla="*/ 4 h 25"/>
                <a:gd name="T6" fmla="*/ 18 w 84"/>
                <a:gd name="T7" fmla="*/ 13 h 25"/>
                <a:gd name="T8" fmla="*/ 0 w 84"/>
                <a:gd name="T9" fmla="*/ 25 h 25"/>
                <a:gd name="T10" fmla="*/ 84 w 84"/>
                <a:gd name="T1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25">
                  <a:moveTo>
                    <a:pt x="84" y="25"/>
                  </a:moveTo>
                  <a:cubicBezTo>
                    <a:pt x="52" y="4"/>
                    <a:pt x="52" y="4"/>
                    <a:pt x="52" y="4"/>
                  </a:cubicBezTo>
                  <a:cubicBezTo>
                    <a:pt x="46" y="0"/>
                    <a:pt x="38" y="0"/>
                    <a:pt x="32" y="4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0" y="25"/>
                    <a:pt x="0" y="25"/>
                    <a:pt x="0" y="25"/>
                  </a:cubicBezTo>
                  <a:lnTo>
                    <a:pt x="84" y="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19"/>
            <p:cNvSpPr/>
            <p:nvPr/>
          </p:nvSpPr>
          <p:spPr bwMode="auto">
            <a:xfrm>
              <a:off x="2572" y="1275"/>
              <a:ext cx="560" cy="75"/>
            </a:xfrm>
            <a:custGeom>
              <a:avLst/>
              <a:gdLst>
                <a:gd name="T0" fmla="*/ 120 w 120"/>
                <a:gd name="T1" fmla="*/ 8 h 16"/>
                <a:gd name="T2" fmla="*/ 112 w 120"/>
                <a:gd name="T3" fmla="*/ 16 h 16"/>
                <a:gd name="T4" fmla="*/ 8 w 120"/>
                <a:gd name="T5" fmla="*/ 16 h 16"/>
                <a:gd name="T6" fmla="*/ 0 w 120"/>
                <a:gd name="T7" fmla="*/ 8 h 16"/>
                <a:gd name="T8" fmla="*/ 0 w 120"/>
                <a:gd name="T9" fmla="*/ 8 h 16"/>
                <a:gd name="T10" fmla="*/ 8 w 120"/>
                <a:gd name="T11" fmla="*/ 0 h 16"/>
                <a:gd name="T12" fmla="*/ 112 w 120"/>
                <a:gd name="T13" fmla="*/ 0 h 16"/>
                <a:gd name="T14" fmla="*/ 120 w 120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16">
                  <a:moveTo>
                    <a:pt x="120" y="8"/>
                  </a:moveTo>
                  <a:cubicBezTo>
                    <a:pt x="120" y="12"/>
                    <a:pt x="116" y="16"/>
                    <a:pt x="112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6" y="0"/>
                    <a:pt x="120" y="3"/>
                    <a:pt x="120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4" name="Group 49"/>
          <p:cNvGrpSpPr>
            <a:grpSpLocks noChangeAspect="1"/>
          </p:cNvGrpSpPr>
          <p:nvPr/>
        </p:nvGrpSpPr>
        <p:grpSpPr bwMode="auto">
          <a:xfrm>
            <a:off x="1735051" y="4029160"/>
            <a:ext cx="476138" cy="579624"/>
            <a:chOff x="1541" y="-155"/>
            <a:chExt cx="934" cy="1137"/>
          </a:xfrm>
        </p:grpSpPr>
        <p:sp>
          <p:nvSpPr>
            <p:cNvPr id="65" name="Freeform 50"/>
            <p:cNvSpPr/>
            <p:nvPr/>
          </p:nvSpPr>
          <p:spPr bwMode="auto">
            <a:xfrm>
              <a:off x="1541" y="288"/>
              <a:ext cx="934" cy="694"/>
            </a:xfrm>
            <a:custGeom>
              <a:avLst/>
              <a:gdLst>
                <a:gd name="T0" fmla="*/ 0 w 48"/>
                <a:gd name="T1" fmla="*/ 0 h 36"/>
                <a:gd name="T2" fmla="*/ 0 w 48"/>
                <a:gd name="T3" fmla="*/ 33 h 36"/>
                <a:gd name="T4" fmla="*/ 3 w 48"/>
                <a:gd name="T5" fmla="*/ 36 h 36"/>
                <a:gd name="T6" fmla="*/ 45 w 48"/>
                <a:gd name="T7" fmla="*/ 36 h 36"/>
                <a:gd name="T8" fmla="*/ 48 w 48"/>
                <a:gd name="T9" fmla="*/ 33 h 36"/>
                <a:gd name="T10" fmla="*/ 48 w 48"/>
                <a:gd name="T11" fmla="*/ 0 h 36"/>
                <a:gd name="T12" fmla="*/ 0 w 48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36">
                  <a:moveTo>
                    <a:pt x="0" y="0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5"/>
                    <a:pt x="1" y="36"/>
                    <a:pt x="3" y="36"/>
                  </a:cubicBezTo>
                  <a:cubicBezTo>
                    <a:pt x="13" y="36"/>
                    <a:pt x="35" y="36"/>
                    <a:pt x="45" y="36"/>
                  </a:cubicBezTo>
                  <a:cubicBezTo>
                    <a:pt x="47" y="36"/>
                    <a:pt x="48" y="35"/>
                    <a:pt x="48" y="33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51"/>
            <p:cNvSpPr>
              <a:spLocks noEditPoints="1"/>
            </p:cNvSpPr>
            <p:nvPr/>
          </p:nvSpPr>
          <p:spPr bwMode="auto">
            <a:xfrm>
              <a:off x="1541" y="-78"/>
              <a:ext cx="934" cy="289"/>
            </a:xfrm>
            <a:custGeom>
              <a:avLst/>
              <a:gdLst>
                <a:gd name="T0" fmla="*/ 48 w 48"/>
                <a:gd name="T1" fmla="*/ 3 h 15"/>
                <a:gd name="T2" fmla="*/ 45 w 48"/>
                <a:gd name="T3" fmla="*/ 0 h 15"/>
                <a:gd name="T4" fmla="*/ 3 w 48"/>
                <a:gd name="T5" fmla="*/ 0 h 15"/>
                <a:gd name="T6" fmla="*/ 0 w 48"/>
                <a:gd name="T7" fmla="*/ 3 h 15"/>
                <a:gd name="T8" fmla="*/ 0 w 48"/>
                <a:gd name="T9" fmla="*/ 15 h 15"/>
                <a:gd name="T10" fmla="*/ 48 w 48"/>
                <a:gd name="T11" fmla="*/ 15 h 15"/>
                <a:gd name="T12" fmla="*/ 48 w 48"/>
                <a:gd name="T13" fmla="*/ 3 h 15"/>
                <a:gd name="T14" fmla="*/ 3 w 48"/>
                <a:gd name="T15" fmla="*/ 12 h 15"/>
                <a:gd name="T16" fmla="*/ 45 w 48"/>
                <a:gd name="T17" fmla="*/ 12 h 15"/>
                <a:gd name="T18" fmla="*/ 45 w 48"/>
                <a:gd name="T19" fmla="*/ 4 h 15"/>
                <a:gd name="T20" fmla="*/ 3 w 48"/>
                <a:gd name="T21" fmla="*/ 4 h 15"/>
                <a:gd name="T22" fmla="*/ 3 w 48"/>
                <a:gd name="T23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" h="15">
                  <a:moveTo>
                    <a:pt x="48" y="3"/>
                  </a:moveTo>
                  <a:cubicBezTo>
                    <a:pt x="48" y="2"/>
                    <a:pt x="47" y="0"/>
                    <a:pt x="45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8" y="3"/>
                    <a:pt x="48" y="3"/>
                    <a:pt x="48" y="3"/>
                  </a:cubicBezTo>
                  <a:close/>
                  <a:moveTo>
                    <a:pt x="3" y="12"/>
                  </a:moveTo>
                  <a:cubicBezTo>
                    <a:pt x="45" y="12"/>
                    <a:pt x="45" y="12"/>
                    <a:pt x="45" y="12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2"/>
                    <a:pt x="3" y="12"/>
                    <a:pt x="3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52"/>
            <p:cNvSpPr/>
            <p:nvPr/>
          </p:nvSpPr>
          <p:spPr bwMode="auto">
            <a:xfrm>
              <a:off x="1541" y="-1"/>
              <a:ext cx="39" cy="212"/>
            </a:xfrm>
            <a:custGeom>
              <a:avLst/>
              <a:gdLst>
                <a:gd name="T0" fmla="*/ 1 w 2"/>
                <a:gd name="T1" fmla="*/ 0 h 11"/>
                <a:gd name="T2" fmla="*/ 1 w 2"/>
                <a:gd name="T3" fmla="*/ 0 h 11"/>
                <a:gd name="T4" fmla="*/ 0 w 2"/>
                <a:gd name="T5" fmla="*/ 1 h 11"/>
                <a:gd name="T6" fmla="*/ 0 w 2"/>
                <a:gd name="T7" fmla="*/ 10 h 11"/>
                <a:gd name="T8" fmla="*/ 1 w 2"/>
                <a:gd name="T9" fmla="*/ 11 h 11"/>
                <a:gd name="T10" fmla="*/ 1 w 2"/>
                <a:gd name="T11" fmla="*/ 11 h 11"/>
                <a:gd name="T12" fmla="*/ 2 w 2"/>
                <a:gd name="T13" fmla="*/ 10 h 11"/>
                <a:gd name="T14" fmla="*/ 2 w 2"/>
                <a:gd name="T15" fmla="*/ 1 h 11"/>
                <a:gd name="T16" fmla="*/ 1 w 2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1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3"/>
                    <a:pt x="0" y="7"/>
                    <a:pt x="0" y="10"/>
                  </a:cubicBezTo>
                  <a:cubicBezTo>
                    <a:pt x="0" y="10"/>
                    <a:pt x="0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1"/>
                    <a:pt x="2" y="10"/>
                    <a:pt x="2" y="10"/>
                  </a:cubicBezTo>
                  <a:cubicBezTo>
                    <a:pt x="2" y="7"/>
                    <a:pt x="2" y="3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53"/>
            <p:cNvSpPr/>
            <p:nvPr/>
          </p:nvSpPr>
          <p:spPr bwMode="auto">
            <a:xfrm>
              <a:off x="1696" y="-155"/>
              <a:ext cx="59" cy="231"/>
            </a:xfrm>
            <a:custGeom>
              <a:avLst/>
              <a:gdLst>
                <a:gd name="T0" fmla="*/ 1 w 3"/>
                <a:gd name="T1" fmla="*/ 0 h 12"/>
                <a:gd name="T2" fmla="*/ 1 w 3"/>
                <a:gd name="T3" fmla="*/ 0 h 12"/>
                <a:gd name="T4" fmla="*/ 0 w 3"/>
                <a:gd name="T5" fmla="*/ 2 h 12"/>
                <a:gd name="T6" fmla="*/ 0 w 3"/>
                <a:gd name="T7" fmla="*/ 10 h 12"/>
                <a:gd name="T8" fmla="*/ 1 w 3"/>
                <a:gd name="T9" fmla="*/ 12 h 12"/>
                <a:gd name="T10" fmla="*/ 1 w 3"/>
                <a:gd name="T11" fmla="*/ 12 h 12"/>
                <a:gd name="T12" fmla="*/ 3 w 3"/>
                <a:gd name="T13" fmla="*/ 10 h 12"/>
                <a:gd name="T14" fmla="*/ 3 w 3"/>
                <a:gd name="T15" fmla="*/ 2 h 12"/>
                <a:gd name="T16" fmla="*/ 1 w 3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5"/>
                    <a:pt x="0" y="7"/>
                    <a:pt x="0" y="10"/>
                  </a:cubicBezTo>
                  <a:cubicBezTo>
                    <a:pt x="0" y="11"/>
                    <a:pt x="0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2" y="12"/>
                    <a:pt x="3" y="11"/>
                    <a:pt x="3" y="10"/>
                  </a:cubicBezTo>
                  <a:cubicBezTo>
                    <a:pt x="3" y="7"/>
                    <a:pt x="3" y="5"/>
                    <a:pt x="3" y="2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54"/>
            <p:cNvSpPr/>
            <p:nvPr/>
          </p:nvSpPr>
          <p:spPr bwMode="auto">
            <a:xfrm>
              <a:off x="1871" y="-155"/>
              <a:ext cx="78" cy="231"/>
            </a:xfrm>
            <a:custGeom>
              <a:avLst/>
              <a:gdLst>
                <a:gd name="T0" fmla="*/ 2 w 4"/>
                <a:gd name="T1" fmla="*/ 0 h 12"/>
                <a:gd name="T2" fmla="*/ 2 w 4"/>
                <a:gd name="T3" fmla="*/ 0 h 12"/>
                <a:gd name="T4" fmla="*/ 0 w 4"/>
                <a:gd name="T5" fmla="*/ 2 h 12"/>
                <a:gd name="T6" fmla="*/ 0 w 4"/>
                <a:gd name="T7" fmla="*/ 10 h 12"/>
                <a:gd name="T8" fmla="*/ 2 w 4"/>
                <a:gd name="T9" fmla="*/ 12 h 12"/>
                <a:gd name="T10" fmla="*/ 2 w 4"/>
                <a:gd name="T11" fmla="*/ 12 h 12"/>
                <a:gd name="T12" fmla="*/ 4 w 4"/>
                <a:gd name="T13" fmla="*/ 10 h 12"/>
                <a:gd name="T14" fmla="*/ 4 w 4"/>
                <a:gd name="T15" fmla="*/ 2 h 12"/>
                <a:gd name="T16" fmla="*/ 2 w 4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1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7"/>
                    <a:pt x="0" y="10"/>
                  </a:cubicBezTo>
                  <a:cubicBezTo>
                    <a:pt x="0" y="11"/>
                    <a:pt x="1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3" y="12"/>
                    <a:pt x="4" y="11"/>
                    <a:pt x="4" y="10"/>
                  </a:cubicBezTo>
                  <a:cubicBezTo>
                    <a:pt x="4" y="7"/>
                    <a:pt x="4" y="5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55"/>
            <p:cNvSpPr/>
            <p:nvPr/>
          </p:nvSpPr>
          <p:spPr bwMode="auto">
            <a:xfrm>
              <a:off x="2066" y="-155"/>
              <a:ext cx="58" cy="231"/>
            </a:xfrm>
            <a:custGeom>
              <a:avLst/>
              <a:gdLst>
                <a:gd name="T0" fmla="*/ 2 w 3"/>
                <a:gd name="T1" fmla="*/ 0 h 12"/>
                <a:gd name="T2" fmla="*/ 2 w 3"/>
                <a:gd name="T3" fmla="*/ 0 h 12"/>
                <a:gd name="T4" fmla="*/ 0 w 3"/>
                <a:gd name="T5" fmla="*/ 2 h 12"/>
                <a:gd name="T6" fmla="*/ 0 w 3"/>
                <a:gd name="T7" fmla="*/ 10 h 12"/>
                <a:gd name="T8" fmla="*/ 2 w 3"/>
                <a:gd name="T9" fmla="*/ 12 h 12"/>
                <a:gd name="T10" fmla="*/ 2 w 3"/>
                <a:gd name="T11" fmla="*/ 12 h 12"/>
                <a:gd name="T12" fmla="*/ 3 w 3"/>
                <a:gd name="T13" fmla="*/ 10 h 12"/>
                <a:gd name="T14" fmla="*/ 3 w 3"/>
                <a:gd name="T15" fmla="*/ 2 h 12"/>
                <a:gd name="T16" fmla="*/ 2 w 3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7"/>
                    <a:pt x="0" y="10"/>
                  </a:cubicBezTo>
                  <a:cubicBezTo>
                    <a:pt x="0" y="11"/>
                    <a:pt x="1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3" y="12"/>
                    <a:pt x="3" y="11"/>
                    <a:pt x="3" y="10"/>
                  </a:cubicBezTo>
                  <a:cubicBezTo>
                    <a:pt x="3" y="7"/>
                    <a:pt x="3" y="5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56"/>
            <p:cNvSpPr/>
            <p:nvPr/>
          </p:nvSpPr>
          <p:spPr bwMode="auto">
            <a:xfrm>
              <a:off x="2261" y="-155"/>
              <a:ext cx="58" cy="231"/>
            </a:xfrm>
            <a:custGeom>
              <a:avLst/>
              <a:gdLst>
                <a:gd name="T0" fmla="*/ 2 w 3"/>
                <a:gd name="T1" fmla="*/ 0 h 12"/>
                <a:gd name="T2" fmla="*/ 2 w 3"/>
                <a:gd name="T3" fmla="*/ 0 h 12"/>
                <a:gd name="T4" fmla="*/ 0 w 3"/>
                <a:gd name="T5" fmla="*/ 2 h 12"/>
                <a:gd name="T6" fmla="*/ 0 w 3"/>
                <a:gd name="T7" fmla="*/ 10 h 12"/>
                <a:gd name="T8" fmla="*/ 2 w 3"/>
                <a:gd name="T9" fmla="*/ 12 h 12"/>
                <a:gd name="T10" fmla="*/ 2 w 3"/>
                <a:gd name="T11" fmla="*/ 12 h 12"/>
                <a:gd name="T12" fmla="*/ 3 w 3"/>
                <a:gd name="T13" fmla="*/ 10 h 12"/>
                <a:gd name="T14" fmla="*/ 3 w 3"/>
                <a:gd name="T15" fmla="*/ 2 h 12"/>
                <a:gd name="T16" fmla="*/ 2 w 3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7"/>
                    <a:pt x="0" y="10"/>
                  </a:cubicBezTo>
                  <a:cubicBezTo>
                    <a:pt x="0" y="11"/>
                    <a:pt x="1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3" y="11"/>
                    <a:pt x="3" y="10"/>
                  </a:cubicBezTo>
                  <a:cubicBezTo>
                    <a:pt x="3" y="7"/>
                    <a:pt x="3" y="5"/>
                    <a:pt x="3" y="2"/>
                  </a:cubicBezTo>
                  <a:cubicBezTo>
                    <a:pt x="3" y="1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2" name="Freeform 15"/>
          <p:cNvSpPr>
            <a:spLocks noEditPoints="1"/>
          </p:cNvSpPr>
          <p:nvPr/>
        </p:nvSpPr>
        <p:spPr bwMode="auto">
          <a:xfrm>
            <a:off x="3941908" y="4002599"/>
            <a:ext cx="519583" cy="632747"/>
          </a:xfrm>
          <a:custGeom>
            <a:avLst/>
            <a:gdLst>
              <a:gd name="T0" fmla="*/ 18 w 36"/>
              <a:gd name="T1" fmla="*/ 5 h 44"/>
              <a:gd name="T2" fmla="*/ 36 w 36"/>
              <a:gd name="T3" fmla="*/ 23 h 44"/>
              <a:gd name="T4" fmla="*/ 22 w 36"/>
              <a:gd name="T5" fmla="*/ 40 h 44"/>
              <a:gd name="T6" fmla="*/ 31 w 36"/>
              <a:gd name="T7" fmla="*/ 43 h 44"/>
              <a:gd name="T8" fmla="*/ 31 w 36"/>
              <a:gd name="T9" fmla="*/ 44 h 44"/>
              <a:gd name="T10" fmla="*/ 5 w 36"/>
              <a:gd name="T11" fmla="*/ 44 h 44"/>
              <a:gd name="T12" fmla="*/ 5 w 36"/>
              <a:gd name="T13" fmla="*/ 43 h 44"/>
              <a:gd name="T14" fmla="*/ 13 w 36"/>
              <a:gd name="T15" fmla="*/ 40 h 44"/>
              <a:gd name="T16" fmla="*/ 0 w 36"/>
              <a:gd name="T17" fmla="*/ 23 h 44"/>
              <a:gd name="T18" fmla="*/ 18 w 36"/>
              <a:gd name="T19" fmla="*/ 5 h 44"/>
              <a:gd name="T20" fmla="*/ 18 w 36"/>
              <a:gd name="T21" fmla="*/ 5 h 44"/>
              <a:gd name="T22" fmla="*/ 17 w 36"/>
              <a:gd name="T23" fmla="*/ 21 h 44"/>
              <a:gd name="T24" fmla="*/ 16 w 36"/>
              <a:gd name="T25" fmla="*/ 16 h 44"/>
              <a:gd name="T26" fmla="*/ 18 w 36"/>
              <a:gd name="T27" fmla="*/ 14 h 44"/>
              <a:gd name="T28" fmla="*/ 19 w 36"/>
              <a:gd name="T29" fmla="*/ 16 h 44"/>
              <a:gd name="T30" fmla="*/ 18 w 36"/>
              <a:gd name="T31" fmla="*/ 21 h 44"/>
              <a:gd name="T32" fmla="*/ 19 w 36"/>
              <a:gd name="T33" fmla="*/ 23 h 44"/>
              <a:gd name="T34" fmla="*/ 19 w 36"/>
              <a:gd name="T35" fmla="*/ 24 h 44"/>
              <a:gd name="T36" fmla="*/ 24 w 36"/>
              <a:gd name="T37" fmla="*/ 28 h 44"/>
              <a:gd name="T38" fmla="*/ 27 w 36"/>
              <a:gd name="T39" fmla="*/ 32 h 44"/>
              <a:gd name="T40" fmla="*/ 22 w 36"/>
              <a:gd name="T41" fmla="*/ 29 h 44"/>
              <a:gd name="T42" fmla="*/ 19 w 36"/>
              <a:gd name="T43" fmla="*/ 24 h 44"/>
              <a:gd name="T44" fmla="*/ 18 w 36"/>
              <a:gd name="T45" fmla="*/ 25 h 44"/>
              <a:gd name="T46" fmla="*/ 16 w 36"/>
              <a:gd name="T47" fmla="*/ 23 h 44"/>
              <a:gd name="T48" fmla="*/ 17 w 36"/>
              <a:gd name="T49" fmla="*/ 21 h 44"/>
              <a:gd name="T50" fmla="*/ 17 w 36"/>
              <a:gd name="T51" fmla="*/ 21 h 44"/>
              <a:gd name="T52" fmla="*/ 4 w 36"/>
              <a:gd name="T53" fmla="*/ 22 h 44"/>
              <a:gd name="T54" fmla="*/ 6 w 36"/>
              <a:gd name="T55" fmla="*/ 22 h 44"/>
              <a:gd name="T56" fmla="*/ 6 w 36"/>
              <a:gd name="T57" fmla="*/ 24 h 44"/>
              <a:gd name="T58" fmla="*/ 4 w 36"/>
              <a:gd name="T59" fmla="*/ 24 h 44"/>
              <a:gd name="T60" fmla="*/ 17 w 36"/>
              <a:gd name="T61" fmla="*/ 37 h 44"/>
              <a:gd name="T62" fmla="*/ 17 w 36"/>
              <a:gd name="T63" fmla="*/ 35 h 44"/>
              <a:gd name="T64" fmla="*/ 18 w 36"/>
              <a:gd name="T65" fmla="*/ 35 h 44"/>
              <a:gd name="T66" fmla="*/ 18 w 36"/>
              <a:gd name="T67" fmla="*/ 37 h 44"/>
              <a:gd name="T68" fmla="*/ 32 w 36"/>
              <a:gd name="T69" fmla="*/ 24 h 44"/>
              <a:gd name="T70" fmla="*/ 29 w 36"/>
              <a:gd name="T71" fmla="*/ 24 h 44"/>
              <a:gd name="T72" fmla="*/ 29 w 36"/>
              <a:gd name="T73" fmla="*/ 22 h 44"/>
              <a:gd name="T74" fmla="*/ 32 w 36"/>
              <a:gd name="T75" fmla="*/ 22 h 44"/>
              <a:gd name="T76" fmla="*/ 18 w 36"/>
              <a:gd name="T77" fmla="*/ 9 h 44"/>
              <a:gd name="T78" fmla="*/ 18 w 36"/>
              <a:gd name="T79" fmla="*/ 11 h 44"/>
              <a:gd name="T80" fmla="*/ 17 w 36"/>
              <a:gd name="T81" fmla="*/ 11 h 44"/>
              <a:gd name="T82" fmla="*/ 17 w 36"/>
              <a:gd name="T83" fmla="*/ 9 h 44"/>
              <a:gd name="T84" fmla="*/ 4 w 36"/>
              <a:gd name="T85" fmla="*/ 22 h 44"/>
              <a:gd name="T86" fmla="*/ 4 w 36"/>
              <a:gd name="T87" fmla="*/ 22 h 44"/>
              <a:gd name="T88" fmla="*/ 17 w 36"/>
              <a:gd name="T89" fmla="*/ 0 h 44"/>
              <a:gd name="T90" fmla="*/ 19 w 36"/>
              <a:gd name="T91" fmla="*/ 0 h 44"/>
              <a:gd name="T92" fmla="*/ 20 w 36"/>
              <a:gd name="T93" fmla="*/ 2 h 44"/>
              <a:gd name="T94" fmla="*/ 20 w 36"/>
              <a:gd name="T95" fmla="*/ 4 h 44"/>
              <a:gd name="T96" fmla="*/ 18 w 36"/>
              <a:gd name="T97" fmla="*/ 3 h 44"/>
              <a:gd name="T98" fmla="*/ 15 w 36"/>
              <a:gd name="T99" fmla="*/ 4 h 44"/>
              <a:gd name="T100" fmla="*/ 15 w 36"/>
              <a:gd name="T101" fmla="*/ 2 h 44"/>
              <a:gd name="T102" fmla="*/ 17 w 36"/>
              <a:gd name="T103" fmla="*/ 0 h 44"/>
              <a:gd name="T104" fmla="*/ 17 w 36"/>
              <a:gd name="T105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6" h="44">
                <a:moveTo>
                  <a:pt x="18" y="5"/>
                </a:moveTo>
                <a:cubicBezTo>
                  <a:pt x="27" y="5"/>
                  <a:pt x="36" y="13"/>
                  <a:pt x="36" y="23"/>
                </a:cubicBezTo>
                <a:cubicBezTo>
                  <a:pt x="36" y="31"/>
                  <a:pt x="30" y="39"/>
                  <a:pt x="22" y="40"/>
                </a:cubicBezTo>
                <a:cubicBezTo>
                  <a:pt x="31" y="43"/>
                  <a:pt x="31" y="43"/>
                  <a:pt x="31" y="43"/>
                </a:cubicBezTo>
                <a:cubicBezTo>
                  <a:pt x="31" y="44"/>
                  <a:pt x="31" y="44"/>
                  <a:pt x="31" y="44"/>
                </a:cubicBezTo>
                <a:cubicBezTo>
                  <a:pt x="5" y="44"/>
                  <a:pt x="5" y="44"/>
                  <a:pt x="5" y="44"/>
                </a:cubicBezTo>
                <a:cubicBezTo>
                  <a:pt x="5" y="43"/>
                  <a:pt x="5" y="43"/>
                  <a:pt x="5" y="43"/>
                </a:cubicBezTo>
                <a:cubicBezTo>
                  <a:pt x="13" y="40"/>
                  <a:pt x="13" y="40"/>
                  <a:pt x="13" y="40"/>
                </a:cubicBezTo>
                <a:cubicBezTo>
                  <a:pt x="6" y="39"/>
                  <a:pt x="0" y="31"/>
                  <a:pt x="0" y="23"/>
                </a:cubicBezTo>
                <a:cubicBezTo>
                  <a:pt x="0" y="13"/>
                  <a:pt x="8" y="5"/>
                  <a:pt x="18" y="5"/>
                </a:cubicBezTo>
                <a:cubicBezTo>
                  <a:pt x="18" y="5"/>
                  <a:pt x="18" y="5"/>
                  <a:pt x="18" y="5"/>
                </a:cubicBezTo>
                <a:close/>
                <a:moveTo>
                  <a:pt x="17" y="21"/>
                </a:moveTo>
                <a:cubicBezTo>
                  <a:pt x="16" y="16"/>
                  <a:pt x="16" y="16"/>
                  <a:pt x="16" y="16"/>
                </a:cubicBezTo>
                <a:cubicBezTo>
                  <a:pt x="18" y="14"/>
                  <a:pt x="18" y="14"/>
                  <a:pt x="18" y="14"/>
                </a:cubicBezTo>
                <a:cubicBezTo>
                  <a:pt x="19" y="16"/>
                  <a:pt x="19" y="16"/>
                  <a:pt x="19" y="16"/>
                </a:cubicBezTo>
                <a:cubicBezTo>
                  <a:pt x="18" y="21"/>
                  <a:pt x="18" y="21"/>
                  <a:pt x="18" y="21"/>
                </a:cubicBezTo>
                <a:cubicBezTo>
                  <a:pt x="19" y="22"/>
                  <a:pt x="19" y="22"/>
                  <a:pt x="19" y="23"/>
                </a:cubicBezTo>
                <a:cubicBezTo>
                  <a:pt x="19" y="23"/>
                  <a:pt x="19" y="24"/>
                  <a:pt x="19" y="24"/>
                </a:cubicBezTo>
                <a:cubicBezTo>
                  <a:pt x="24" y="28"/>
                  <a:pt x="24" y="28"/>
                  <a:pt x="24" y="28"/>
                </a:cubicBezTo>
                <a:cubicBezTo>
                  <a:pt x="27" y="32"/>
                  <a:pt x="27" y="32"/>
                  <a:pt x="27" y="32"/>
                </a:cubicBezTo>
                <a:cubicBezTo>
                  <a:pt x="22" y="29"/>
                  <a:pt x="22" y="29"/>
                  <a:pt x="22" y="29"/>
                </a:cubicBezTo>
                <a:cubicBezTo>
                  <a:pt x="19" y="24"/>
                  <a:pt x="19" y="24"/>
                  <a:pt x="19" y="24"/>
                </a:cubicBezTo>
                <a:cubicBezTo>
                  <a:pt x="19" y="25"/>
                  <a:pt x="18" y="25"/>
                  <a:pt x="18" y="25"/>
                </a:cubicBezTo>
                <a:cubicBezTo>
                  <a:pt x="17" y="25"/>
                  <a:pt x="16" y="24"/>
                  <a:pt x="16" y="23"/>
                </a:cubicBezTo>
                <a:cubicBezTo>
                  <a:pt x="16" y="22"/>
                  <a:pt x="16" y="22"/>
                  <a:pt x="17" y="21"/>
                </a:cubicBezTo>
                <a:cubicBezTo>
                  <a:pt x="17" y="21"/>
                  <a:pt x="17" y="21"/>
                  <a:pt x="17" y="21"/>
                </a:cubicBezTo>
                <a:close/>
                <a:moveTo>
                  <a:pt x="4" y="22"/>
                </a:moveTo>
                <a:cubicBezTo>
                  <a:pt x="6" y="22"/>
                  <a:pt x="6" y="22"/>
                  <a:pt x="6" y="22"/>
                </a:cubicBezTo>
                <a:cubicBezTo>
                  <a:pt x="6" y="24"/>
                  <a:pt x="6" y="24"/>
                  <a:pt x="6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31"/>
                  <a:pt x="10" y="36"/>
                  <a:pt x="17" y="37"/>
                </a:cubicBezTo>
                <a:cubicBezTo>
                  <a:pt x="17" y="35"/>
                  <a:pt x="17" y="35"/>
                  <a:pt x="17" y="35"/>
                </a:cubicBezTo>
                <a:cubicBezTo>
                  <a:pt x="18" y="35"/>
                  <a:pt x="18" y="35"/>
                  <a:pt x="18" y="35"/>
                </a:cubicBezTo>
                <a:cubicBezTo>
                  <a:pt x="18" y="37"/>
                  <a:pt x="18" y="37"/>
                  <a:pt x="18" y="37"/>
                </a:cubicBezTo>
                <a:cubicBezTo>
                  <a:pt x="25" y="36"/>
                  <a:pt x="31" y="31"/>
                  <a:pt x="32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22"/>
                  <a:pt x="29" y="22"/>
                  <a:pt x="29" y="22"/>
                </a:cubicBezTo>
                <a:cubicBezTo>
                  <a:pt x="32" y="22"/>
                  <a:pt x="32" y="22"/>
                  <a:pt x="32" y="22"/>
                </a:cubicBezTo>
                <a:cubicBezTo>
                  <a:pt x="31" y="15"/>
                  <a:pt x="25" y="9"/>
                  <a:pt x="18" y="9"/>
                </a:cubicBezTo>
                <a:cubicBezTo>
                  <a:pt x="18" y="11"/>
                  <a:pt x="18" y="11"/>
                  <a:pt x="18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9"/>
                  <a:pt x="17" y="9"/>
                  <a:pt x="17" y="9"/>
                </a:cubicBezTo>
                <a:cubicBezTo>
                  <a:pt x="10" y="9"/>
                  <a:pt x="4" y="15"/>
                  <a:pt x="4" y="22"/>
                </a:cubicBezTo>
                <a:cubicBezTo>
                  <a:pt x="4" y="22"/>
                  <a:pt x="4" y="22"/>
                  <a:pt x="4" y="22"/>
                </a:cubicBezTo>
                <a:close/>
                <a:moveTo>
                  <a:pt x="17" y="0"/>
                </a:moveTo>
                <a:cubicBezTo>
                  <a:pt x="19" y="0"/>
                  <a:pt x="19" y="0"/>
                  <a:pt x="19" y="0"/>
                </a:cubicBezTo>
                <a:cubicBezTo>
                  <a:pt x="20" y="0"/>
                  <a:pt x="20" y="1"/>
                  <a:pt x="20" y="2"/>
                </a:cubicBezTo>
                <a:cubicBezTo>
                  <a:pt x="20" y="4"/>
                  <a:pt x="20" y="4"/>
                  <a:pt x="20" y="4"/>
                </a:cubicBezTo>
                <a:cubicBezTo>
                  <a:pt x="19" y="4"/>
                  <a:pt x="19" y="3"/>
                  <a:pt x="18" y="3"/>
                </a:cubicBezTo>
                <a:cubicBezTo>
                  <a:pt x="17" y="3"/>
                  <a:pt x="16" y="4"/>
                  <a:pt x="15" y="4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1"/>
                  <a:pt x="16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74" name="Group 67"/>
          <p:cNvGrpSpPr>
            <a:grpSpLocks noChangeAspect="1"/>
          </p:cNvGrpSpPr>
          <p:nvPr/>
        </p:nvGrpSpPr>
        <p:grpSpPr bwMode="auto">
          <a:xfrm>
            <a:off x="5129196" y="3919989"/>
            <a:ext cx="358050" cy="375548"/>
            <a:chOff x="5541" y="-146"/>
            <a:chExt cx="1064" cy="1116"/>
          </a:xfrm>
          <a:solidFill>
            <a:srgbClr val="29B9A6"/>
          </a:solidFill>
        </p:grpSpPr>
        <p:sp>
          <p:nvSpPr>
            <p:cNvPr id="75" name="Freeform 68"/>
            <p:cNvSpPr>
              <a:spLocks noEditPoints="1"/>
            </p:cNvSpPr>
            <p:nvPr/>
          </p:nvSpPr>
          <p:spPr bwMode="auto">
            <a:xfrm>
              <a:off x="5541" y="-108"/>
              <a:ext cx="1064" cy="1078"/>
            </a:xfrm>
            <a:custGeom>
              <a:avLst/>
              <a:gdLst>
                <a:gd name="T0" fmla="*/ 28 w 55"/>
                <a:gd name="T1" fmla="*/ 28 h 56"/>
                <a:gd name="T2" fmla="*/ 53 w 55"/>
                <a:gd name="T3" fmla="*/ 16 h 56"/>
                <a:gd name="T4" fmla="*/ 55 w 55"/>
                <a:gd name="T5" fmla="*/ 28 h 56"/>
                <a:gd name="T6" fmla="*/ 28 w 55"/>
                <a:gd name="T7" fmla="*/ 56 h 56"/>
                <a:gd name="T8" fmla="*/ 0 w 55"/>
                <a:gd name="T9" fmla="*/ 28 h 56"/>
                <a:gd name="T10" fmla="*/ 28 w 55"/>
                <a:gd name="T11" fmla="*/ 0 h 56"/>
                <a:gd name="T12" fmla="*/ 28 w 55"/>
                <a:gd name="T13" fmla="*/ 28 h 56"/>
                <a:gd name="T14" fmla="*/ 49 w 55"/>
                <a:gd name="T15" fmla="*/ 37 h 56"/>
                <a:gd name="T16" fmla="*/ 48 w 55"/>
                <a:gd name="T17" fmla="*/ 39 h 56"/>
                <a:gd name="T18" fmla="*/ 41 w 55"/>
                <a:gd name="T19" fmla="*/ 47 h 56"/>
                <a:gd name="T20" fmla="*/ 40 w 55"/>
                <a:gd name="T21" fmla="*/ 48 h 56"/>
                <a:gd name="T22" fmla="*/ 31 w 55"/>
                <a:gd name="T23" fmla="*/ 51 h 56"/>
                <a:gd name="T24" fmla="*/ 29 w 55"/>
                <a:gd name="T25" fmla="*/ 51 h 56"/>
                <a:gd name="T26" fmla="*/ 20 w 55"/>
                <a:gd name="T27" fmla="*/ 50 h 56"/>
                <a:gd name="T28" fmla="*/ 14 w 55"/>
                <a:gd name="T29" fmla="*/ 47 h 56"/>
                <a:gd name="T30" fmla="*/ 12 w 55"/>
                <a:gd name="T31" fmla="*/ 45 h 56"/>
                <a:gd name="T32" fmla="*/ 6 w 55"/>
                <a:gd name="T33" fmla="*/ 36 h 56"/>
                <a:gd name="T34" fmla="*/ 5 w 55"/>
                <a:gd name="T35" fmla="*/ 34 h 56"/>
                <a:gd name="T36" fmla="*/ 5 w 55"/>
                <a:gd name="T37" fmla="*/ 25 h 56"/>
                <a:gd name="T38" fmla="*/ 5 w 55"/>
                <a:gd name="T39" fmla="*/ 22 h 56"/>
                <a:gd name="T40" fmla="*/ 10 w 55"/>
                <a:gd name="T41" fmla="*/ 13 h 56"/>
                <a:gd name="T42" fmla="*/ 12 w 55"/>
                <a:gd name="T43" fmla="*/ 11 h 56"/>
                <a:gd name="T44" fmla="*/ 23 w 55"/>
                <a:gd name="T45" fmla="*/ 5 h 56"/>
                <a:gd name="T46" fmla="*/ 23 w 55"/>
                <a:gd name="T47" fmla="*/ 35 h 56"/>
                <a:gd name="T48" fmla="*/ 50 w 55"/>
                <a:gd name="T49" fmla="*/ 23 h 56"/>
                <a:gd name="T50" fmla="*/ 50 w 55"/>
                <a:gd name="T51" fmla="*/ 35 h 56"/>
                <a:gd name="T52" fmla="*/ 49 w 55"/>
                <a:gd name="T53" fmla="*/ 3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5" h="56">
                  <a:moveTo>
                    <a:pt x="28" y="28"/>
                  </a:moveTo>
                  <a:cubicBezTo>
                    <a:pt x="53" y="16"/>
                    <a:pt x="53" y="16"/>
                    <a:pt x="53" y="16"/>
                  </a:cubicBezTo>
                  <a:cubicBezTo>
                    <a:pt x="55" y="20"/>
                    <a:pt x="55" y="24"/>
                    <a:pt x="55" y="28"/>
                  </a:cubicBezTo>
                  <a:cubicBezTo>
                    <a:pt x="55" y="43"/>
                    <a:pt x="43" y="56"/>
                    <a:pt x="28" y="56"/>
                  </a:cubicBezTo>
                  <a:cubicBezTo>
                    <a:pt x="12" y="56"/>
                    <a:pt x="0" y="43"/>
                    <a:pt x="0" y="28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28"/>
                    <a:pt x="28" y="28"/>
                    <a:pt x="28" y="28"/>
                  </a:cubicBezTo>
                  <a:close/>
                  <a:moveTo>
                    <a:pt x="49" y="37"/>
                  </a:moveTo>
                  <a:cubicBezTo>
                    <a:pt x="48" y="39"/>
                    <a:pt x="48" y="39"/>
                    <a:pt x="48" y="39"/>
                  </a:cubicBezTo>
                  <a:cubicBezTo>
                    <a:pt x="46" y="42"/>
                    <a:pt x="44" y="45"/>
                    <a:pt x="41" y="47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37" y="50"/>
                    <a:pt x="34" y="51"/>
                    <a:pt x="31" y="51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25" y="51"/>
                    <a:pt x="23" y="51"/>
                    <a:pt x="20" y="50"/>
                  </a:cubicBezTo>
                  <a:cubicBezTo>
                    <a:pt x="17" y="49"/>
                    <a:pt x="16" y="48"/>
                    <a:pt x="14" y="47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9" y="43"/>
                    <a:pt x="7" y="40"/>
                    <a:pt x="6" y="36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4" y="31"/>
                    <a:pt x="4" y="28"/>
                    <a:pt x="5" y="25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19"/>
                    <a:pt x="7" y="16"/>
                    <a:pt x="10" y="13"/>
                  </a:cubicBezTo>
                  <a:cubicBezTo>
                    <a:pt x="10" y="12"/>
                    <a:pt x="11" y="12"/>
                    <a:pt x="12" y="11"/>
                  </a:cubicBezTo>
                  <a:cubicBezTo>
                    <a:pt x="15" y="8"/>
                    <a:pt x="19" y="6"/>
                    <a:pt x="23" y="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1" y="27"/>
                    <a:pt x="51" y="31"/>
                    <a:pt x="50" y="35"/>
                  </a:cubicBezTo>
                  <a:cubicBezTo>
                    <a:pt x="49" y="37"/>
                    <a:pt x="49" y="37"/>
                    <a:pt x="49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69"/>
            <p:cNvSpPr/>
            <p:nvPr/>
          </p:nvSpPr>
          <p:spPr bwMode="auto">
            <a:xfrm>
              <a:off x="6160" y="-146"/>
              <a:ext cx="407" cy="462"/>
            </a:xfrm>
            <a:custGeom>
              <a:avLst/>
              <a:gdLst>
                <a:gd name="T0" fmla="*/ 0 w 21"/>
                <a:gd name="T1" fmla="*/ 0 h 24"/>
                <a:gd name="T2" fmla="*/ 21 w 21"/>
                <a:gd name="T3" fmla="*/ 14 h 24"/>
                <a:gd name="T4" fmla="*/ 0 w 21"/>
                <a:gd name="T5" fmla="*/ 24 h 24"/>
                <a:gd name="T6" fmla="*/ 0 w 21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4">
                  <a:moveTo>
                    <a:pt x="0" y="0"/>
                  </a:moveTo>
                  <a:cubicBezTo>
                    <a:pt x="9" y="0"/>
                    <a:pt x="18" y="5"/>
                    <a:pt x="21" y="1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8" name="Group 12"/>
          <p:cNvGrpSpPr>
            <a:grpSpLocks noChangeAspect="1"/>
          </p:cNvGrpSpPr>
          <p:nvPr/>
        </p:nvGrpSpPr>
        <p:grpSpPr bwMode="auto">
          <a:xfrm>
            <a:off x="5106004" y="1994856"/>
            <a:ext cx="404434" cy="366854"/>
            <a:chOff x="2535" y="1120"/>
            <a:chExt cx="635" cy="576"/>
          </a:xfrm>
          <a:solidFill>
            <a:srgbClr val="84CBC5"/>
          </a:solidFill>
        </p:grpSpPr>
        <p:sp>
          <p:nvSpPr>
            <p:cNvPr id="79" name="Freeform 13"/>
            <p:cNvSpPr/>
            <p:nvPr/>
          </p:nvSpPr>
          <p:spPr bwMode="auto">
            <a:xfrm>
              <a:off x="2535" y="1626"/>
              <a:ext cx="635" cy="70"/>
            </a:xfrm>
            <a:custGeom>
              <a:avLst/>
              <a:gdLst>
                <a:gd name="T0" fmla="*/ 136 w 136"/>
                <a:gd name="T1" fmla="*/ 7 h 15"/>
                <a:gd name="T2" fmla="*/ 128 w 136"/>
                <a:gd name="T3" fmla="*/ 15 h 15"/>
                <a:gd name="T4" fmla="*/ 8 w 136"/>
                <a:gd name="T5" fmla="*/ 15 h 15"/>
                <a:gd name="T6" fmla="*/ 0 w 136"/>
                <a:gd name="T7" fmla="*/ 7 h 15"/>
                <a:gd name="T8" fmla="*/ 0 w 136"/>
                <a:gd name="T9" fmla="*/ 7 h 15"/>
                <a:gd name="T10" fmla="*/ 8 w 136"/>
                <a:gd name="T11" fmla="*/ 0 h 15"/>
                <a:gd name="T12" fmla="*/ 128 w 136"/>
                <a:gd name="T13" fmla="*/ 0 h 15"/>
                <a:gd name="T14" fmla="*/ 136 w 136"/>
                <a:gd name="T15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6" h="15">
                  <a:moveTo>
                    <a:pt x="136" y="7"/>
                  </a:moveTo>
                  <a:cubicBezTo>
                    <a:pt x="136" y="12"/>
                    <a:pt x="133" y="15"/>
                    <a:pt x="12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3" y="15"/>
                    <a:pt x="0" y="12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3" y="0"/>
                    <a:pt x="136" y="3"/>
                    <a:pt x="13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14"/>
            <p:cNvSpPr/>
            <p:nvPr/>
          </p:nvSpPr>
          <p:spPr bwMode="auto">
            <a:xfrm>
              <a:off x="2614" y="1369"/>
              <a:ext cx="75" cy="220"/>
            </a:xfrm>
            <a:custGeom>
              <a:avLst/>
              <a:gdLst>
                <a:gd name="T0" fmla="*/ 8 w 16"/>
                <a:gd name="T1" fmla="*/ 47 h 47"/>
                <a:gd name="T2" fmla="*/ 0 w 16"/>
                <a:gd name="T3" fmla="*/ 39 h 47"/>
                <a:gd name="T4" fmla="*/ 0 w 16"/>
                <a:gd name="T5" fmla="*/ 8 h 47"/>
                <a:gd name="T6" fmla="*/ 8 w 16"/>
                <a:gd name="T7" fmla="*/ 0 h 47"/>
                <a:gd name="T8" fmla="*/ 8 w 16"/>
                <a:gd name="T9" fmla="*/ 0 h 47"/>
                <a:gd name="T10" fmla="*/ 16 w 16"/>
                <a:gd name="T11" fmla="*/ 8 h 47"/>
                <a:gd name="T12" fmla="*/ 16 w 16"/>
                <a:gd name="T13" fmla="*/ 39 h 47"/>
                <a:gd name="T14" fmla="*/ 8 w 16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47">
                  <a:moveTo>
                    <a:pt x="8" y="47"/>
                  </a:moveTo>
                  <a:cubicBezTo>
                    <a:pt x="4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4"/>
                    <a:pt x="12" y="47"/>
                    <a:pt x="8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15"/>
            <p:cNvSpPr/>
            <p:nvPr/>
          </p:nvSpPr>
          <p:spPr bwMode="auto">
            <a:xfrm>
              <a:off x="2750" y="1369"/>
              <a:ext cx="70" cy="220"/>
            </a:xfrm>
            <a:custGeom>
              <a:avLst/>
              <a:gdLst>
                <a:gd name="T0" fmla="*/ 8 w 15"/>
                <a:gd name="T1" fmla="*/ 47 h 47"/>
                <a:gd name="T2" fmla="*/ 0 w 15"/>
                <a:gd name="T3" fmla="*/ 39 h 47"/>
                <a:gd name="T4" fmla="*/ 0 w 15"/>
                <a:gd name="T5" fmla="*/ 8 h 47"/>
                <a:gd name="T6" fmla="*/ 8 w 15"/>
                <a:gd name="T7" fmla="*/ 0 h 47"/>
                <a:gd name="T8" fmla="*/ 8 w 15"/>
                <a:gd name="T9" fmla="*/ 0 h 47"/>
                <a:gd name="T10" fmla="*/ 15 w 15"/>
                <a:gd name="T11" fmla="*/ 8 h 47"/>
                <a:gd name="T12" fmla="*/ 15 w 15"/>
                <a:gd name="T13" fmla="*/ 39 h 47"/>
                <a:gd name="T14" fmla="*/ 8 w 15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47">
                  <a:moveTo>
                    <a:pt x="8" y="47"/>
                  </a:moveTo>
                  <a:cubicBezTo>
                    <a:pt x="3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44"/>
                    <a:pt x="12" y="47"/>
                    <a:pt x="8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16"/>
            <p:cNvSpPr/>
            <p:nvPr/>
          </p:nvSpPr>
          <p:spPr bwMode="auto">
            <a:xfrm>
              <a:off x="2885" y="1369"/>
              <a:ext cx="70" cy="220"/>
            </a:xfrm>
            <a:custGeom>
              <a:avLst/>
              <a:gdLst>
                <a:gd name="T0" fmla="*/ 7 w 15"/>
                <a:gd name="T1" fmla="*/ 47 h 47"/>
                <a:gd name="T2" fmla="*/ 0 w 15"/>
                <a:gd name="T3" fmla="*/ 39 h 47"/>
                <a:gd name="T4" fmla="*/ 0 w 15"/>
                <a:gd name="T5" fmla="*/ 8 h 47"/>
                <a:gd name="T6" fmla="*/ 7 w 15"/>
                <a:gd name="T7" fmla="*/ 0 h 47"/>
                <a:gd name="T8" fmla="*/ 7 w 15"/>
                <a:gd name="T9" fmla="*/ 0 h 47"/>
                <a:gd name="T10" fmla="*/ 15 w 15"/>
                <a:gd name="T11" fmla="*/ 8 h 47"/>
                <a:gd name="T12" fmla="*/ 15 w 15"/>
                <a:gd name="T13" fmla="*/ 39 h 47"/>
                <a:gd name="T14" fmla="*/ 7 w 15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47">
                  <a:moveTo>
                    <a:pt x="7" y="47"/>
                  </a:moveTo>
                  <a:cubicBezTo>
                    <a:pt x="3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44"/>
                    <a:pt x="12" y="47"/>
                    <a:pt x="7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17"/>
            <p:cNvSpPr/>
            <p:nvPr/>
          </p:nvSpPr>
          <p:spPr bwMode="auto">
            <a:xfrm>
              <a:off x="3016" y="1369"/>
              <a:ext cx="74" cy="220"/>
            </a:xfrm>
            <a:custGeom>
              <a:avLst/>
              <a:gdLst>
                <a:gd name="T0" fmla="*/ 8 w 16"/>
                <a:gd name="T1" fmla="*/ 47 h 47"/>
                <a:gd name="T2" fmla="*/ 0 w 16"/>
                <a:gd name="T3" fmla="*/ 39 h 47"/>
                <a:gd name="T4" fmla="*/ 0 w 16"/>
                <a:gd name="T5" fmla="*/ 8 h 47"/>
                <a:gd name="T6" fmla="*/ 8 w 16"/>
                <a:gd name="T7" fmla="*/ 0 h 47"/>
                <a:gd name="T8" fmla="*/ 8 w 16"/>
                <a:gd name="T9" fmla="*/ 0 h 47"/>
                <a:gd name="T10" fmla="*/ 16 w 16"/>
                <a:gd name="T11" fmla="*/ 8 h 47"/>
                <a:gd name="T12" fmla="*/ 16 w 16"/>
                <a:gd name="T13" fmla="*/ 39 h 47"/>
                <a:gd name="T14" fmla="*/ 8 w 16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47">
                  <a:moveTo>
                    <a:pt x="8" y="47"/>
                  </a:moveTo>
                  <a:cubicBezTo>
                    <a:pt x="4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4"/>
                    <a:pt x="12" y="47"/>
                    <a:pt x="8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18"/>
            <p:cNvSpPr/>
            <p:nvPr/>
          </p:nvSpPr>
          <p:spPr bwMode="auto">
            <a:xfrm>
              <a:off x="2656" y="1120"/>
              <a:ext cx="392" cy="117"/>
            </a:xfrm>
            <a:custGeom>
              <a:avLst/>
              <a:gdLst>
                <a:gd name="T0" fmla="*/ 84 w 84"/>
                <a:gd name="T1" fmla="*/ 25 h 25"/>
                <a:gd name="T2" fmla="*/ 52 w 84"/>
                <a:gd name="T3" fmla="*/ 4 h 25"/>
                <a:gd name="T4" fmla="*/ 32 w 84"/>
                <a:gd name="T5" fmla="*/ 4 h 25"/>
                <a:gd name="T6" fmla="*/ 18 w 84"/>
                <a:gd name="T7" fmla="*/ 13 h 25"/>
                <a:gd name="T8" fmla="*/ 0 w 84"/>
                <a:gd name="T9" fmla="*/ 25 h 25"/>
                <a:gd name="T10" fmla="*/ 84 w 84"/>
                <a:gd name="T1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25">
                  <a:moveTo>
                    <a:pt x="84" y="25"/>
                  </a:moveTo>
                  <a:cubicBezTo>
                    <a:pt x="52" y="4"/>
                    <a:pt x="52" y="4"/>
                    <a:pt x="52" y="4"/>
                  </a:cubicBezTo>
                  <a:cubicBezTo>
                    <a:pt x="46" y="0"/>
                    <a:pt x="38" y="0"/>
                    <a:pt x="32" y="4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0" y="25"/>
                    <a:pt x="0" y="25"/>
                    <a:pt x="0" y="25"/>
                  </a:cubicBezTo>
                  <a:lnTo>
                    <a:pt x="84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19"/>
            <p:cNvSpPr/>
            <p:nvPr/>
          </p:nvSpPr>
          <p:spPr bwMode="auto">
            <a:xfrm>
              <a:off x="2572" y="1275"/>
              <a:ext cx="560" cy="75"/>
            </a:xfrm>
            <a:custGeom>
              <a:avLst/>
              <a:gdLst>
                <a:gd name="T0" fmla="*/ 120 w 120"/>
                <a:gd name="T1" fmla="*/ 8 h 16"/>
                <a:gd name="T2" fmla="*/ 112 w 120"/>
                <a:gd name="T3" fmla="*/ 16 h 16"/>
                <a:gd name="T4" fmla="*/ 8 w 120"/>
                <a:gd name="T5" fmla="*/ 16 h 16"/>
                <a:gd name="T6" fmla="*/ 0 w 120"/>
                <a:gd name="T7" fmla="*/ 8 h 16"/>
                <a:gd name="T8" fmla="*/ 0 w 120"/>
                <a:gd name="T9" fmla="*/ 8 h 16"/>
                <a:gd name="T10" fmla="*/ 8 w 120"/>
                <a:gd name="T11" fmla="*/ 0 h 16"/>
                <a:gd name="T12" fmla="*/ 112 w 120"/>
                <a:gd name="T13" fmla="*/ 0 h 16"/>
                <a:gd name="T14" fmla="*/ 120 w 120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16">
                  <a:moveTo>
                    <a:pt x="120" y="8"/>
                  </a:moveTo>
                  <a:cubicBezTo>
                    <a:pt x="120" y="12"/>
                    <a:pt x="116" y="16"/>
                    <a:pt x="112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6" y="0"/>
                    <a:pt x="120" y="3"/>
                    <a:pt x="12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6" name="Freeform 15"/>
          <p:cNvSpPr>
            <a:spLocks noEditPoints="1"/>
          </p:cNvSpPr>
          <p:nvPr/>
        </p:nvSpPr>
        <p:spPr bwMode="auto">
          <a:xfrm>
            <a:off x="5132264" y="2916600"/>
            <a:ext cx="351916" cy="428562"/>
          </a:xfrm>
          <a:custGeom>
            <a:avLst/>
            <a:gdLst>
              <a:gd name="T0" fmla="*/ 18 w 36"/>
              <a:gd name="T1" fmla="*/ 5 h 44"/>
              <a:gd name="T2" fmla="*/ 36 w 36"/>
              <a:gd name="T3" fmla="*/ 23 h 44"/>
              <a:gd name="T4" fmla="*/ 22 w 36"/>
              <a:gd name="T5" fmla="*/ 40 h 44"/>
              <a:gd name="T6" fmla="*/ 31 w 36"/>
              <a:gd name="T7" fmla="*/ 43 h 44"/>
              <a:gd name="T8" fmla="*/ 31 w 36"/>
              <a:gd name="T9" fmla="*/ 44 h 44"/>
              <a:gd name="T10" fmla="*/ 5 w 36"/>
              <a:gd name="T11" fmla="*/ 44 h 44"/>
              <a:gd name="T12" fmla="*/ 5 w 36"/>
              <a:gd name="T13" fmla="*/ 43 h 44"/>
              <a:gd name="T14" fmla="*/ 13 w 36"/>
              <a:gd name="T15" fmla="*/ 40 h 44"/>
              <a:gd name="T16" fmla="*/ 0 w 36"/>
              <a:gd name="T17" fmla="*/ 23 h 44"/>
              <a:gd name="T18" fmla="*/ 18 w 36"/>
              <a:gd name="T19" fmla="*/ 5 h 44"/>
              <a:gd name="T20" fmla="*/ 18 w 36"/>
              <a:gd name="T21" fmla="*/ 5 h 44"/>
              <a:gd name="T22" fmla="*/ 17 w 36"/>
              <a:gd name="T23" fmla="*/ 21 h 44"/>
              <a:gd name="T24" fmla="*/ 16 w 36"/>
              <a:gd name="T25" fmla="*/ 16 h 44"/>
              <a:gd name="T26" fmla="*/ 18 w 36"/>
              <a:gd name="T27" fmla="*/ 14 h 44"/>
              <a:gd name="T28" fmla="*/ 19 w 36"/>
              <a:gd name="T29" fmla="*/ 16 h 44"/>
              <a:gd name="T30" fmla="*/ 18 w 36"/>
              <a:gd name="T31" fmla="*/ 21 h 44"/>
              <a:gd name="T32" fmla="*/ 19 w 36"/>
              <a:gd name="T33" fmla="*/ 23 h 44"/>
              <a:gd name="T34" fmla="*/ 19 w 36"/>
              <a:gd name="T35" fmla="*/ 24 h 44"/>
              <a:gd name="T36" fmla="*/ 24 w 36"/>
              <a:gd name="T37" fmla="*/ 28 h 44"/>
              <a:gd name="T38" fmla="*/ 27 w 36"/>
              <a:gd name="T39" fmla="*/ 32 h 44"/>
              <a:gd name="T40" fmla="*/ 22 w 36"/>
              <a:gd name="T41" fmla="*/ 29 h 44"/>
              <a:gd name="T42" fmla="*/ 19 w 36"/>
              <a:gd name="T43" fmla="*/ 24 h 44"/>
              <a:gd name="T44" fmla="*/ 18 w 36"/>
              <a:gd name="T45" fmla="*/ 25 h 44"/>
              <a:gd name="T46" fmla="*/ 16 w 36"/>
              <a:gd name="T47" fmla="*/ 23 h 44"/>
              <a:gd name="T48" fmla="*/ 17 w 36"/>
              <a:gd name="T49" fmla="*/ 21 h 44"/>
              <a:gd name="T50" fmla="*/ 17 w 36"/>
              <a:gd name="T51" fmla="*/ 21 h 44"/>
              <a:gd name="T52" fmla="*/ 4 w 36"/>
              <a:gd name="T53" fmla="*/ 22 h 44"/>
              <a:gd name="T54" fmla="*/ 6 w 36"/>
              <a:gd name="T55" fmla="*/ 22 h 44"/>
              <a:gd name="T56" fmla="*/ 6 w 36"/>
              <a:gd name="T57" fmla="*/ 24 h 44"/>
              <a:gd name="T58" fmla="*/ 4 w 36"/>
              <a:gd name="T59" fmla="*/ 24 h 44"/>
              <a:gd name="T60" fmla="*/ 17 w 36"/>
              <a:gd name="T61" fmla="*/ 37 h 44"/>
              <a:gd name="T62" fmla="*/ 17 w 36"/>
              <a:gd name="T63" fmla="*/ 35 h 44"/>
              <a:gd name="T64" fmla="*/ 18 w 36"/>
              <a:gd name="T65" fmla="*/ 35 h 44"/>
              <a:gd name="T66" fmla="*/ 18 w 36"/>
              <a:gd name="T67" fmla="*/ 37 h 44"/>
              <a:gd name="T68" fmla="*/ 32 w 36"/>
              <a:gd name="T69" fmla="*/ 24 h 44"/>
              <a:gd name="T70" fmla="*/ 29 w 36"/>
              <a:gd name="T71" fmla="*/ 24 h 44"/>
              <a:gd name="T72" fmla="*/ 29 w 36"/>
              <a:gd name="T73" fmla="*/ 22 h 44"/>
              <a:gd name="T74" fmla="*/ 32 w 36"/>
              <a:gd name="T75" fmla="*/ 22 h 44"/>
              <a:gd name="T76" fmla="*/ 18 w 36"/>
              <a:gd name="T77" fmla="*/ 9 h 44"/>
              <a:gd name="T78" fmla="*/ 18 w 36"/>
              <a:gd name="T79" fmla="*/ 11 h 44"/>
              <a:gd name="T80" fmla="*/ 17 w 36"/>
              <a:gd name="T81" fmla="*/ 11 h 44"/>
              <a:gd name="T82" fmla="*/ 17 w 36"/>
              <a:gd name="T83" fmla="*/ 9 h 44"/>
              <a:gd name="T84" fmla="*/ 4 w 36"/>
              <a:gd name="T85" fmla="*/ 22 h 44"/>
              <a:gd name="T86" fmla="*/ 4 w 36"/>
              <a:gd name="T87" fmla="*/ 22 h 44"/>
              <a:gd name="T88" fmla="*/ 17 w 36"/>
              <a:gd name="T89" fmla="*/ 0 h 44"/>
              <a:gd name="T90" fmla="*/ 19 w 36"/>
              <a:gd name="T91" fmla="*/ 0 h 44"/>
              <a:gd name="T92" fmla="*/ 20 w 36"/>
              <a:gd name="T93" fmla="*/ 2 h 44"/>
              <a:gd name="T94" fmla="*/ 20 w 36"/>
              <a:gd name="T95" fmla="*/ 4 h 44"/>
              <a:gd name="T96" fmla="*/ 18 w 36"/>
              <a:gd name="T97" fmla="*/ 3 h 44"/>
              <a:gd name="T98" fmla="*/ 15 w 36"/>
              <a:gd name="T99" fmla="*/ 4 h 44"/>
              <a:gd name="T100" fmla="*/ 15 w 36"/>
              <a:gd name="T101" fmla="*/ 2 h 44"/>
              <a:gd name="T102" fmla="*/ 17 w 36"/>
              <a:gd name="T103" fmla="*/ 0 h 44"/>
              <a:gd name="T104" fmla="*/ 17 w 36"/>
              <a:gd name="T105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6" h="44">
                <a:moveTo>
                  <a:pt x="18" y="5"/>
                </a:moveTo>
                <a:cubicBezTo>
                  <a:pt x="27" y="5"/>
                  <a:pt x="36" y="13"/>
                  <a:pt x="36" y="23"/>
                </a:cubicBezTo>
                <a:cubicBezTo>
                  <a:pt x="36" y="31"/>
                  <a:pt x="30" y="39"/>
                  <a:pt x="22" y="40"/>
                </a:cubicBezTo>
                <a:cubicBezTo>
                  <a:pt x="31" y="43"/>
                  <a:pt x="31" y="43"/>
                  <a:pt x="31" y="43"/>
                </a:cubicBezTo>
                <a:cubicBezTo>
                  <a:pt x="31" y="44"/>
                  <a:pt x="31" y="44"/>
                  <a:pt x="31" y="44"/>
                </a:cubicBezTo>
                <a:cubicBezTo>
                  <a:pt x="5" y="44"/>
                  <a:pt x="5" y="44"/>
                  <a:pt x="5" y="44"/>
                </a:cubicBezTo>
                <a:cubicBezTo>
                  <a:pt x="5" y="43"/>
                  <a:pt x="5" y="43"/>
                  <a:pt x="5" y="43"/>
                </a:cubicBezTo>
                <a:cubicBezTo>
                  <a:pt x="13" y="40"/>
                  <a:pt x="13" y="40"/>
                  <a:pt x="13" y="40"/>
                </a:cubicBezTo>
                <a:cubicBezTo>
                  <a:pt x="6" y="39"/>
                  <a:pt x="0" y="31"/>
                  <a:pt x="0" y="23"/>
                </a:cubicBezTo>
                <a:cubicBezTo>
                  <a:pt x="0" y="13"/>
                  <a:pt x="8" y="5"/>
                  <a:pt x="18" y="5"/>
                </a:cubicBezTo>
                <a:cubicBezTo>
                  <a:pt x="18" y="5"/>
                  <a:pt x="18" y="5"/>
                  <a:pt x="18" y="5"/>
                </a:cubicBezTo>
                <a:close/>
                <a:moveTo>
                  <a:pt x="17" y="21"/>
                </a:moveTo>
                <a:cubicBezTo>
                  <a:pt x="16" y="16"/>
                  <a:pt x="16" y="16"/>
                  <a:pt x="16" y="16"/>
                </a:cubicBezTo>
                <a:cubicBezTo>
                  <a:pt x="18" y="14"/>
                  <a:pt x="18" y="14"/>
                  <a:pt x="18" y="14"/>
                </a:cubicBezTo>
                <a:cubicBezTo>
                  <a:pt x="19" y="16"/>
                  <a:pt x="19" y="16"/>
                  <a:pt x="19" y="16"/>
                </a:cubicBezTo>
                <a:cubicBezTo>
                  <a:pt x="18" y="21"/>
                  <a:pt x="18" y="21"/>
                  <a:pt x="18" y="21"/>
                </a:cubicBezTo>
                <a:cubicBezTo>
                  <a:pt x="19" y="22"/>
                  <a:pt x="19" y="22"/>
                  <a:pt x="19" y="23"/>
                </a:cubicBezTo>
                <a:cubicBezTo>
                  <a:pt x="19" y="23"/>
                  <a:pt x="19" y="24"/>
                  <a:pt x="19" y="24"/>
                </a:cubicBezTo>
                <a:cubicBezTo>
                  <a:pt x="24" y="28"/>
                  <a:pt x="24" y="28"/>
                  <a:pt x="24" y="28"/>
                </a:cubicBezTo>
                <a:cubicBezTo>
                  <a:pt x="27" y="32"/>
                  <a:pt x="27" y="32"/>
                  <a:pt x="27" y="32"/>
                </a:cubicBezTo>
                <a:cubicBezTo>
                  <a:pt x="22" y="29"/>
                  <a:pt x="22" y="29"/>
                  <a:pt x="22" y="29"/>
                </a:cubicBezTo>
                <a:cubicBezTo>
                  <a:pt x="19" y="24"/>
                  <a:pt x="19" y="24"/>
                  <a:pt x="19" y="24"/>
                </a:cubicBezTo>
                <a:cubicBezTo>
                  <a:pt x="19" y="25"/>
                  <a:pt x="18" y="25"/>
                  <a:pt x="18" y="25"/>
                </a:cubicBezTo>
                <a:cubicBezTo>
                  <a:pt x="17" y="25"/>
                  <a:pt x="16" y="24"/>
                  <a:pt x="16" y="23"/>
                </a:cubicBezTo>
                <a:cubicBezTo>
                  <a:pt x="16" y="22"/>
                  <a:pt x="16" y="22"/>
                  <a:pt x="17" y="21"/>
                </a:cubicBezTo>
                <a:cubicBezTo>
                  <a:pt x="17" y="21"/>
                  <a:pt x="17" y="21"/>
                  <a:pt x="17" y="21"/>
                </a:cubicBezTo>
                <a:close/>
                <a:moveTo>
                  <a:pt x="4" y="22"/>
                </a:moveTo>
                <a:cubicBezTo>
                  <a:pt x="6" y="22"/>
                  <a:pt x="6" y="22"/>
                  <a:pt x="6" y="22"/>
                </a:cubicBezTo>
                <a:cubicBezTo>
                  <a:pt x="6" y="24"/>
                  <a:pt x="6" y="24"/>
                  <a:pt x="6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31"/>
                  <a:pt x="10" y="36"/>
                  <a:pt x="17" y="37"/>
                </a:cubicBezTo>
                <a:cubicBezTo>
                  <a:pt x="17" y="35"/>
                  <a:pt x="17" y="35"/>
                  <a:pt x="17" y="35"/>
                </a:cubicBezTo>
                <a:cubicBezTo>
                  <a:pt x="18" y="35"/>
                  <a:pt x="18" y="35"/>
                  <a:pt x="18" y="35"/>
                </a:cubicBezTo>
                <a:cubicBezTo>
                  <a:pt x="18" y="37"/>
                  <a:pt x="18" y="37"/>
                  <a:pt x="18" y="37"/>
                </a:cubicBezTo>
                <a:cubicBezTo>
                  <a:pt x="25" y="36"/>
                  <a:pt x="31" y="31"/>
                  <a:pt x="32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22"/>
                  <a:pt x="29" y="22"/>
                  <a:pt x="29" y="22"/>
                </a:cubicBezTo>
                <a:cubicBezTo>
                  <a:pt x="32" y="22"/>
                  <a:pt x="32" y="22"/>
                  <a:pt x="32" y="22"/>
                </a:cubicBezTo>
                <a:cubicBezTo>
                  <a:pt x="31" y="15"/>
                  <a:pt x="25" y="9"/>
                  <a:pt x="18" y="9"/>
                </a:cubicBezTo>
                <a:cubicBezTo>
                  <a:pt x="18" y="11"/>
                  <a:pt x="18" y="11"/>
                  <a:pt x="18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9"/>
                  <a:pt x="17" y="9"/>
                  <a:pt x="17" y="9"/>
                </a:cubicBezTo>
                <a:cubicBezTo>
                  <a:pt x="10" y="9"/>
                  <a:pt x="4" y="15"/>
                  <a:pt x="4" y="22"/>
                </a:cubicBezTo>
                <a:cubicBezTo>
                  <a:pt x="4" y="22"/>
                  <a:pt x="4" y="22"/>
                  <a:pt x="4" y="22"/>
                </a:cubicBezTo>
                <a:close/>
                <a:moveTo>
                  <a:pt x="17" y="0"/>
                </a:moveTo>
                <a:cubicBezTo>
                  <a:pt x="19" y="0"/>
                  <a:pt x="19" y="0"/>
                  <a:pt x="19" y="0"/>
                </a:cubicBezTo>
                <a:cubicBezTo>
                  <a:pt x="20" y="0"/>
                  <a:pt x="20" y="1"/>
                  <a:pt x="20" y="2"/>
                </a:cubicBezTo>
                <a:cubicBezTo>
                  <a:pt x="20" y="4"/>
                  <a:pt x="20" y="4"/>
                  <a:pt x="20" y="4"/>
                </a:cubicBezTo>
                <a:cubicBezTo>
                  <a:pt x="19" y="4"/>
                  <a:pt x="19" y="3"/>
                  <a:pt x="18" y="3"/>
                </a:cubicBezTo>
                <a:cubicBezTo>
                  <a:pt x="17" y="3"/>
                  <a:pt x="16" y="4"/>
                  <a:pt x="15" y="4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1"/>
                  <a:pt x="16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close/>
              </a:path>
            </a:pathLst>
          </a:custGeom>
          <a:solidFill>
            <a:srgbClr val="F4726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87" name="Group 49"/>
          <p:cNvGrpSpPr>
            <a:grpSpLocks noChangeAspect="1"/>
          </p:cNvGrpSpPr>
          <p:nvPr/>
        </p:nvGrpSpPr>
        <p:grpSpPr bwMode="auto">
          <a:xfrm>
            <a:off x="5146976" y="4858517"/>
            <a:ext cx="322490" cy="392582"/>
            <a:chOff x="1541" y="-155"/>
            <a:chExt cx="934" cy="1137"/>
          </a:xfrm>
          <a:solidFill>
            <a:srgbClr val="F8D35E"/>
          </a:solidFill>
        </p:grpSpPr>
        <p:sp>
          <p:nvSpPr>
            <p:cNvPr id="88" name="Freeform 50"/>
            <p:cNvSpPr/>
            <p:nvPr/>
          </p:nvSpPr>
          <p:spPr bwMode="auto">
            <a:xfrm>
              <a:off x="1541" y="288"/>
              <a:ext cx="934" cy="694"/>
            </a:xfrm>
            <a:custGeom>
              <a:avLst/>
              <a:gdLst>
                <a:gd name="T0" fmla="*/ 0 w 48"/>
                <a:gd name="T1" fmla="*/ 0 h 36"/>
                <a:gd name="T2" fmla="*/ 0 w 48"/>
                <a:gd name="T3" fmla="*/ 33 h 36"/>
                <a:gd name="T4" fmla="*/ 3 w 48"/>
                <a:gd name="T5" fmla="*/ 36 h 36"/>
                <a:gd name="T6" fmla="*/ 45 w 48"/>
                <a:gd name="T7" fmla="*/ 36 h 36"/>
                <a:gd name="T8" fmla="*/ 48 w 48"/>
                <a:gd name="T9" fmla="*/ 33 h 36"/>
                <a:gd name="T10" fmla="*/ 48 w 48"/>
                <a:gd name="T11" fmla="*/ 0 h 36"/>
                <a:gd name="T12" fmla="*/ 0 w 48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36">
                  <a:moveTo>
                    <a:pt x="0" y="0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5"/>
                    <a:pt x="1" y="36"/>
                    <a:pt x="3" y="36"/>
                  </a:cubicBezTo>
                  <a:cubicBezTo>
                    <a:pt x="13" y="36"/>
                    <a:pt x="35" y="36"/>
                    <a:pt x="45" y="36"/>
                  </a:cubicBezTo>
                  <a:cubicBezTo>
                    <a:pt x="47" y="36"/>
                    <a:pt x="48" y="35"/>
                    <a:pt x="48" y="33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51"/>
            <p:cNvSpPr>
              <a:spLocks noEditPoints="1"/>
            </p:cNvSpPr>
            <p:nvPr/>
          </p:nvSpPr>
          <p:spPr bwMode="auto">
            <a:xfrm>
              <a:off x="1541" y="-78"/>
              <a:ext cx="934" cy="289"/>
            </a:xfrm>
            <a:custGeom>
              <a:avLst/>
              <a:gdLst>
                <a:gd name="T0" fmla="*/ 48 w 48"/>
                <a:gd name="T1" fmla="*/ 3 h 15"/>
                <a:gd name="T2" fmla="*/ 45 w 48"/>
                <a:gd name="T3" fmla="*/ 0 h 15"/>
                <a:gd name="T4" fmla="*/ 3 w 48"/>
                <a:gd name="T5" fmla="*/ 0 h 15"/>
                <a:gd name="T6" fmla="*/ 0 w 48"/>
                <a:gd name="T7" fmla="*/ 3 h 15"/>
                <a:gd name="T8" fmla="*/ 0 w 48"/>
                <a:gd name="T9" fmla="*/ 15 h 15"/>
                <a:gd name="T10" fmla="*/ 48 w 48"/>
                <a:gd name="T11" fmla="*/ 15 h 15"/>
                <a:gd name="T12" fmla="*/ 48 w 48"/>
                <a:gd name="T13" fmla="*/ 3 h 15"/>
                <a:gd name="T14" fmla="*/ 3 w 48"/>
                <a:gd name="T15" fmla="*/ 12 h 15"/>
                <a:gd name="T16" fmla="*/ 45 w 48"/>
                <a:gd name="T17" fmla="*/ 12 h 15"/>
                <a:gd name="T18" fmla="*/ 45 w 48"/>
                <a:gd name="T19" fmla="*/ 4 h 15"/>
                <a:gd name="T20" fmla="*/ 3 w 48"/>
                <a:gd name="T21" fmla="*/ 4 h 15"/>
                <a:gd name="T22" fmla="*/ 3 w 48"/>
                <a:gd name="T23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" h="15">
                  <a:moveTo>
                    <a:pt x="48" y="3"/>
                  </a:moveTo>
                  <a:cubicBezTo>
                    <a:pt x="48" y="2"/>
                    <a:pt x="47" y="0"/>
                    <a:pt x="45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8" y="3"/>
                    <a:pt x="48" y="3"/>
                    <a:pt x="48" y="3"/>
                  </a:cubicBezTo>
                  <a:close/>
                  <a:moveTo>
                    <a:pt x="3" y="12"/>
                  </a:moveTo>
                  <a:cubicBezTo>
                    <a:pt x="45" y="12"/>
                    <a:pt x="45" y="12"/>
                    <a:pt x="45" y="12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2"/>
                    <a:pt x="3" y="12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52"/>
            <p:cNvSpPr/>
            <p:nvPr/>
          </p:nvSpPr>
          <p:spPr bwMode="auto">
            <a:xfrm>
              <a:off x="1541" y="-1"/>
              <a:ext cx="39" cy="212"/>
            </a:xfrm>
            <a:custGeom>
              <a:avLst/>
              <a:gdLst>
                <a:gd name="T0" fmla="*/ 1 w 2"/>
                <a:gd name="T1" fmla="*/ 0 h 11"/>
                <a:gd name="T2" fmla="*/ 1 w 2"/>
                <a:gd name="T3" fmla="*/ 0 h 11"/>
                <a:gd name="T4" fmla="*/ 0 w 2"/>
                <a:gd name="T5" fmla="*/ 1 h 11"/>
                <a:gd name="T6" fmla="*/ 0 w 2"/>
                <a:gd name="T7" fmla="*/ 10 h 11"/>
                <a:gd name="T8" fmla="*/ 1 w 2"/>
                <a:gd name="T9" fmla="*/ 11 h 11"/>
                <a:gd name="T10" fmla="*/ 1 w 2"/>
                <a:gd name="T11" fmla="*/ 11 h 11"/>
                <a:gd name="T12" fmla="*/ 2 w 2"/>
                <a:gd name="T13" fmla="*/ 10 h 11"/>
                <a:gd name="T14" fmla="*/ 2 w 2"/>
                <a:gd name="T15" fmla="*/ 1 h 11"/>
                <a:gd name="T16" fmla="*/ 1 w 2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1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3"/>
                    <a:pt x="0" y="7"/>
                    <a:pt x="0" y="10"/>
                  </a:cubicBezTo>
                  <a:cubicBezTo>
                    <a:pt x="0" y="10"/>
                    <a:pt x="0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1"/>
                    <a:pt x="2" y="10"/>
                    <a:pt x="2" y="10"/>
                  </a:cubicBezTo>
                  <a:cubicBezTo>
                    <a:pt x="2" y="7"/>
                    <a:pt x="2" y="3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53"/>
            <p:cNvSpPr/>
            <p:nvPr/>
          </p:nvSpPr>
          <p:spPr bwMode="auto">
            <a:xfrm>
              <a:off x="1696" y="-155"/>
              <a:ext cx="59" cy="231"/>
            </a:xfrm>
            <a:custGeom>
              <a:avLst/>
              <a:gdLst>
                <a:gd name="T0" fmla="*/ 1 w 3"/>
                <a:gd name="T1" fmla="*/ 0 h 12"/>
                <a:gd name="T2" fmla="*/ 1 w 3"/>
                <a:gd name="T3" fmla="*/ 0 h 12"/>
                <a:gd name="T4" fmla="*/ 0 w 3"/>
                <a:gd name="T5" fmla="*/ 2 h 12"/>
                <a:gd name="T6" fmla="*/ 0 w 3"/>
                <a:gd name="T7" fmla="*/ 10 h 12"/>
                <a:gd name="T8" fmla="*/ 1 w 3"/>
                <a:gd name="T9" fmla="*/ 12 h 12"/>
                <a:gd name="T10" fmla="*/ 1 w 3"/>
                <a:gd name="T11" fmla="*/ 12 h 12"/>
                <a:gd name="T12" fmla="*/ 3 w 3"/>
                <a:gd name="T13" fmla="*/ 10 h 12"/>
                <a:gd name="T14" fmla="*/ 3 w 3"/>
                <a:gd name="T15" fmla="*/ 2 h 12"/>
                <a:gd name="T16" fmla="*/ 1 w 3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5"/>
                    <a:pt x="0" y="7"/>
                    <a:pt x="0" y="10"/>
                  </a:cubicBezTo>
                  <a:cubicBezTo>
                    <a:pt x="0" y="11"/>
                    <a:pt x="0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2" y="12"/>
                    <a:pt x="3" y="11"/>
                    <a:pt x="3" y="10"/>
                  </a:cubicBezTo>
                  <a:cubicBezTo>
                    <a:pt x="3" y="7"/>
                    <a:pt x="3" y="5"/>
                    <a:pt x="3" y="2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54"/>
            <p:cNvSpPr/>
            <p:nvPr/>
          </p:nvSpPr>
          <p:spPr bwMode="auto">
            <a:xfrm>
              <a:off x="1871" y="-155"/>
              <a:ext cx="78" cy="231"/>
            </a:xfrm>
            <a:custGeom>
              <a:avLst/>
              <a:gdLst>
                <a:gd name="T0" fmla="*/ 2 w 4"/>
                <a:gd name="T1" fmla="*/ 0 h 12"/>
                <a:gd name="T2" fmla="*/ 2 w 4"/>
                <a:gd name="T3" fmla="*/ 0 h 12"/>
                <a:gd name="T4" fmla="*/ 0 w 4"/>
                <a:gd name="T5" fmla="*/ 2 h 12"/>
                <a:gd name="T6" fmla="*/ 0 w 4"/>
                <a:gd name="T7" fmla="*/ 10 h 12"/>
                <a:gd name="T8" fmla="*/ 2 w 4"/>
                <a:gd name="T9" fmla="*/ 12 h 12"/>
                <a:gd name="T10" fmla="*/ 2 w 4"/>
                <a:gd name="T11" fmla="*/ 12 h 12"/>
                <a:gd name="T12" fmla="*/ 4 w 4"/>
                <a:gd name="T13" fmla="*/ 10 h 12"/>
                <a:gd name="T14" fmla="*/ 4 w 4"/>
                <a:gd name="T15" fmla="*/ 2 h 12"/>
                <a:gd name="T16" fmla="*/ 2 w 4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1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7"/>
                    <a:pt x="0" y="10"/>
                  </a:cubicBezTo>
                  <a:cubicBezTo>
                    <a:pt x="0" y="11"/>
                    <a:pt x="1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3" y="12"/>
                    <a:pt x="4" y="11"/>
                    <a:pt x="4" y="10"/>
                  </a:cubicBezTo>
                  <a:cubicBezTo>
                    <a:pt x="4" y="7"/>
                    <a:pt x="4" y="5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55"/>
            <p:cNvSpPr/>
            <p:nvPr/>
          </p:nvSpPr>
          <p:spPr bwMode="auto">
            <a:xfrm>
              <a:off x="2066" y="-155"/>
              <a:ext cx="58" cy="231"/>
            </a:xfrm>
            <a:custGeom>
              <a:avLst/>
              <a:gdLst>
                <a:gd name="T0" fmla="*/ 2 w 3"/>
                <a:gd name="T1" fmla="*/ 0 h 12"/>
                <a:gd name="T2" fmla="*/ 2 w 3"/>
                <a:gd name="T3" fmla="*/ 0 h 12"/>
                <a:gd name="T4" fmla="*/ 0 w 3"/>
                <a:gd name="T5" fmla="*/ 2 h 12"/>
                <a:gd name="T6" fmla="*/ 0 w 3"/>
                <a:gd name="T7" fmla="*/ 10 h 12"/>
                <a:gd name="T8" fmla="*/ 2 w 3"/>
                <a:gd name="T9" fmla="*/ 12 h 12"/>
                <a:gd name="T10" fmla="*/ 2 w 3"/>
                <a:gd name="T11" fmla="*/ 12 h 12"/>
                <a:gd name="T12" fmla="*/ 3 w 3"/>
                <a:gd name="T13" fmla="*/ 10 h 12"/>
                <a:gd name="T14" fmla="*/ 3 w 3"/>
                <a:gd name="T15" fmla="*/ 2 h 12"/>
                <a:gd name="T16" fmla="*/ 2 w 3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7"/>
                    <a:pt x="0" y="10"/>
                  </a:cubicBezTo>
                  <a:cubicBezTo>
                    <a:pt x="0" y="11"/>
                    <a:pt x="1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3" y="12"/>
                    <a:pt x="3" y="11"/>
                    <a:pt x="3" y="10"/>
                  </a:cubicBezTo>
                  <a:cubicBezTo>
                    <a:pt x="3" y="7"/>
                    <a:pt x="3" y="5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56"/>
            <p:cNvSpPr/>
            <p:nvPr/>
          </p:nvSpPr>
          <p:spPr bwMode="auto">
            <a:xfrm>
              <a:off x="2261" y="-155"/>
              <a:ext cx="58" cy="231"/>
            </a:xfrm>
            <a:custGeom>
              <a:avLst/>
              <a:gdLst>
                <a:gd name="T0" fmla="*/ 2 w 3"/>
                <a:gd name="T1" fmla="*/ 0 h 12"/>
                <a:gd name="T2" fmla="*/ 2 w 3"/>
                <a:gd name="T3" fmla="*/ 0 h 12"/>
                <a:gd name="T4" fmla="*/ 0 w 3"/>
                <a:gd name="T5" fmla="*/ 2 h 12"/>
                <a:gd name="T6" fmla="*/ 0 w 3"/>
                <a:gd name="T7" fmla="*/ 10 h 12"/>
                <a:gd name="T8" fmla="*/ 2 w 3"/>
                <a:gd name="T9" fmla="*/ 12 h 12"/>
                <a:gd name="T10" fmla="*/ 2 w 3"/>
                <a:gd name="T11" fmla="*/ 12 h 12"/>
                <a:gd name="T12" fmla="*/ 3 w 3"/>
                <a:gd name="T13" fmla="*/ 10 h 12"/>
                <a:gd name="T14" fmla="*/ 3 w 3"/>
                <a:gd name="T15" fmla="*/ 2 h 12"/>
                <a:gd name="T16" fmla="*/ 2 w 3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7"/>
                    <a:pt x="0" y="10"/>
                  </a:cubicBezTo>
                  <a:cubicBezTo>
                    <a:pt x="0" y="11"/>
                    <a:pt x="1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3" y="11"/>
                    <a:pt x="3" y="10"/>
                  </a:cubicBezTo>
                  <a:cubicBezTo>
                    <a:pt x="3" y="7"/>
                    <a:pt x="3" y="5"/>
                    <a:pt x="3" y="2"/>
                  </a:cubicBezTo>
                  <a:cubicBezTo>
                    <a:pt x="3" y="1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5" name="文本框 94"/>
          <p:cNvSpPr txBox="1"/>
          <p:nvPr/>
        </p:nvSpPr>
        <p:spPr>
          <a:xfrm>
            <a:off x="5713095" y="1932305"/>
            <a:ext cx="31115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后台：青骄第二课堂官网</a:t>
            </a:r>
            <a:endParaRPr lang="zh-CN" altLang="en-US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5713095" y="2894330"/>
            <a:ext cx="38385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访问方式：官网账号密码登陆</a:t>
            </a:r>
            <a:endParaRPr lang="zh-CN" altLang="en-US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5723890" y="3896995"/>
            <a:ext cx="48050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登陆网址：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http://www.2-class.com         </a:t>
            </a:r>
            <a:endParaRPr lang="zh-CN" altLang="en-US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       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（电脑版和手机版都可以使用）</a:t>
            </a:r>
            <a:endParaRPr lang="zh-CN" altLang="en-US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5713095" y="4723130"/>
            <a:ext cx="563689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职责：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五年级至高二同学</a:t>
            </a: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年看完</a:t>
            </a: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个</a:t>
            </a: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3-5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分钟禁毒教育视频，答</a:t>
            </a: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个选择题即可。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16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1" grpId="0" bldLvl="0" animBg="1"/>
      <p:bldP spid="42" grpId="0" bldLvl="0" animBg="1"/>
      <p:bldP spid="43" grpId="0" bldLvl="0" animBg="1"/>
      <p:bldP spid="72" grpId="0" bldLvl="0" animBg="1"/>
      <p:bldP spid="86" grpId="0" bldLvl="0" animBg="1"/>
      <p:bldP spid="95" grpId="0"/>
      <p:bldP spid="96" grpId="0"/>
      <p:bldP spid="97" grpId="0"/>
      <p:bldP spid="98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8" name="组合 37"/>
          <p:cNvGrpSpPr/>
          <p:nvPr/>
        </p:nvGrpSpPr>
        <p:grpSpPr>
          <a:xfrm>
            <a:off x="-12700" y="587118"/>
            <a:ext cx="3695971" cy="520091"/>
            <a:chOff x="-12700" y="587118"/>
            <a:chExt cx="3695971" cy="520091"/>
          </a:xfrm>
        </p:grpSpPr>
        <p:sp>
          <p:nvSpPr>
            <p:cNvPr id="39" name="文本框 38"/>
            <p:cNvSpPr txBox="1"/>
            <p:nvPr/>
          </p:nvSpPr>
          <p:spPr>
            <a:xfrm>
              <a:off x="563516" y="615070"/>
              <a:ext cx="3119755" cy="492125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 sz="5400" b="1" baseline="0">
                  <a:solidFill>
                    <a:srgbClr val="F8D35E"/>
                  </a:solidFill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r>
                <a:rPr lang="zh-CN" altLang="en-US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学生 </a:t>
              </a:r>
              <a:r>
                <a:rPr lang="en-US" altLang="zh-CN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— </a:t>
              </a:r>
              <a:r>
                <a:rPr lang="zh-CN" altLang="en-US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操作步骤</a:t>
              </a:r>
              <a:endPara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-12700" y="587118"/>
              <a:ext cx="393700" cy="520091"/>
            </a:xfrm>
            <a:prstGeom prst="rect">
              <a:avLst/>
            </a:prstGeom>
            <a:solidFill>
              <a:srgbClr val="84CB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0" name="Text Placeholder 3"/>
          <p:cNvSpPr txBox="1"/>
          <p:nvPr/>
        </p:nvSpPr>
        <p:spPr>
          <a:xfrm>
            <a:off x="692076" y="1449626"/>
            <a:ext cx="686085" cy="738664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9B9A6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  <a:endParaRPr kumimoji="0" lang="en-US" sz="4800" b="1" i="0" u="none" strike="noStrike" kern="1200" cap="none" spc="0" normalizeH="0" baseline="0" noProof="0" dirty="0" smtClean="0">
              <a:ln>
                <a:noFill/>
              </a:ln>
              <a:solidFill>
                <a:srgbClr val="29B9A6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Text Placeholder 3"/>
          <p:cNvSpPr txBox="1"/>
          <p:nvPr/>
        </p:nvSpPr>
        <p:spPr>
          <a:xfrm>
            <a:off x="5822882" y="1408351"/>
            <a:ext cx="686085" cy="738664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472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  <a:endParaRPr kumimoji="0" lang="en-US" sz="4800" b="1" i="0" u="none" strike="noStrike" kern="1200" cap="none" spc="0" normalizeH="0" baseline="0" noProof="0" dirty="0" smtClean="0">
              <a:ln>
                <a:noFill/>
              </a:ln>
              <a:solidFill>
                <a:srgbClr val="F47264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" name="Text Placeholder 3"/>
          <p:cNvSpPr txBox="1"/>
          <p:nvPr/>
        </p:nvSpPr>
        <p:spPr>
          <a:xfrm>
            <a:off x="5892572" y="4078073"/>
            <a:ext cx="678180" cy="738505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8D35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  <a:endParaRPr kumimoji="0" lang="en-US" sz="4800" b="1" i="0" u="none" strike="noStrike" kern="1200" cap="none" spc="0" normalizeH="0" baseline="0" noProof="0" dirty="0" smtClean="0">
              <a:ln>
                <a:noFill/>
              </a:ln>
              <a:solidFill>
                <a:srgbClr val="F8D35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1" name="Straight Connector 25"/>
          <p:cNvCxnSpPr/>
          <p:nvPr/>
        </p:nvCxnSpPr>
        <p:spPr>
          <a:xfrm>
            <a:off x="1826260" y="1819275"/>
            <a:ext cx="3768090" cy="0"/>
          </a:xfrm>
          <a:prstGeom prst="line">
            <a:avLst/>
          </a:prstGeom>
          <a:ln w="38100" cap="rnd">
            <a:solidFill>
              <a:srgbClr val="29B9A6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39"/>
          <p:cNvCxnSpPr/>
          <p:nvPr/>
        </p:nvCxnSpPr>
        <p:spPr>
          <a:xfrm>
            <a:off x="6766560" y="1819275"/>
            <a:ext cx="4802505" cy="0"/>
          </a:xfrm>
          <a:prstGeom prst="line">
            <a:avLst/>
          </a:prstGeom>
          <a:ln w="38100" cap="rnd">
            <a:solidFill>
              <a:srgbClr val="F47264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Elbow Connector 44"/>
          <p:cNvCxnSpPr/>
          <p:nvPr/>
        </p:nvCxnSpPr>
        <p:spPr>
          <a:xfrm rot="10800000" flipV="1">
            <a:off x="6780530" y="1818005"/>
            <a:ext cx="4787265" cy="2680335"/>
          </a:xfrm>
          <a:prstGeom prst="bentConnector3">
            <a:avLst>
              <a:gd name="adj1" fmla="val -66"/>
            </a:avLst>
          </a:prstGeom>
          <a:ln w="38100">
            <a:solidFill>
              <a:srgbClr val="F4726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文本框 80"/>
          <p:cNvSpPr txBox="1"/>
          <p:nvPr/>
        </p:nvSpPr>
        <p:spPr>
          <a:xfrm>
            <a:off x="1852295" y="1343660"/>
            <a:ext cx="35083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学生账号注册</a:t>
            </a:r>
            <a:endParaRPr lang="zh-CN" altLang="en-US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1652270" y="1867535"/>
            <a:ext cx="4857115" cy="2331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）从班主任老师处获得自己的邀请码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注册账号密码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）访问官网首页：http://www.2-class.com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）点击首页右上角：登陆（或邀请码注册）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，输入账号登陆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）填写姓名、账号、密码，学生可以选择是否绑定手机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）提交完成学生账号登陆</a:t>
            </a:r>
            <a:endParaRPr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6710680" y="1343660"/>
            <a:ext cx="33166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必修课程学习</a:t>
            </a:r>
            <a:endParaRPr lang="zh-CN" altLang="en-US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1961515" y="4067175"/>
            <a:ext cx="22713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找回密码</a:t>
            </a:r>
            <a:endParaRPr lang="zh-CN" altLang="en-US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 Placeholder 3"/>
          <p:cNvSpPr txBox="1"/>
          <p:nvPr/>
        </p:nvSpPr>
        <p:spPr>
          <a:xfrm>
            <a:off x="758258" y="4077891"/>
            <a:ext cx="678180" cy="738505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84CBC5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04</a:t>
            </a:r>
            <a:endParaRPr kumimoji="0" lang="en-US" sz="4800" b="1" i="0" u="none" strike="noStrike" kern="1200" cap="none" spc="0" normalizeH="0" baseline="0" noProof="0" dirty="0" smtClean="0">
              <a:ln>
                <a:noFill/>
              </a:ln>
              <a:solidFill>
                <a:srgbClr val="84CBC5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" name="Straight Connector 25"/>
          <p:cNvCxnSpPr/>
          <p:nvPr/>
        </p:nvCxnSpPr>
        <p:spPr>
          <a:xfrm flipH="1">
            <a:off x="1870710" y="4519930"/>
            <a:ext cx="3803650" cy="0"/>
          </a:xfrm>
          <a:prstGeom prst="line">
            <a:avLst/>
          </a:prstGeom>
          <a:ln w="38100" cap="rnd">
            <a:solidFill>
              <a:srgbClr val="F8D35E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6780530" y="4067175"/>
            <a:ext cx="27952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自学课程学习</a:t>
            </a:r>
            <a:endParaRPr lang="zh-CN" altLang="en-US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6599555" y="1851660"/>
            <a:ext cx="5013960" cy="16910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）电脑或手机账号密码登陆官网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：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http://www.2-class.com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）进入课程中心，选择对应年级的一节课程进行学习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）课程学习结束进入课程测验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）通过测验即可完成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个课时学习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10680" y="4594860"/>
            <a:ext cx="5386070" cy="16910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）电脑或手机账号密码登陆官网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：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http://www.2-class.com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）进入课程中心，选择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自学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栏目的一节课程进行学习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）课程学习结束进入课程测验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）通过测验即可完成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个课时学习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1652270" y="4594860"/>
            <a:ext cx="4643120" cy="16910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）从班主任老师处获得自己对应的账号重置码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访问官网首页：http://www.2-class.com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）点击登陆，选择忘记密码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）填写姓名及重置后的密码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）完成密码重置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" name="Rectangle 1"/>
          <p:cNvSpPr/>
          <p:nvPr/>
        </p:nvSpPr>
        <p:spPr>
          <a:xfrm>
            <a:off x="-8890" y="4387215"/>
            <a:ext cx="12200890" cy="2470785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grpSp>
        <p:nvGrpSpPr>
          <p:cNvPr id="38" name="组合 37"/>
          <p:cNvGrpSpPr/>
          <p:nvPr/>
        </p:nvGrpSpPr>
        <p:grpSpPr>
          <a:xfrm>
            <a:off x="-12700" y="587118"/>
            <a:ext cx="3676906" cy="520091"/>
            <a:chOff x="-12700" y="587118"/>
            <a:chExt cx="3676906" cy="520091"/>
          </a:xfrm>
        </p:grpSpPr>
        <p:sp>
          <p:nvSpPr>
            <p:cNvPr id="39" name="文本框 38"/>
            <p:cNvSpPr txBox="1"/>
            <p:nvPr/>
          </p:nvSpPr>
          <p:spPr>
            <a:xfrm>
              <a:off x="544451" y="615070"/>
              <a:ext cx="3119755" cy="492125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 sz="5400" b="1" baseline="0">
                  <a:solidFill>
                    <a:srgbClr val="F8D35E"/>
                  </a:solidFill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r>
                <a:rPr lang="zh-CN" altLang="en-US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学生</a:t>
              </a:r>
              <a:r>
                <a:rPr lang="zh-CN" altLang="en-US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 </a:t>
              </a:r>
              <a:r>
                <a:rPr lang="en-US" altLang="zh-CN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— </a:t>
              </a:r>
              <a:r>
                <a:rPr lang="zh-CN" altLang="en-US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操作流程</a:t>
              </a:r>
              <a:endPara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-12700" y="587118"/>
              <a:ext cx="393700" cy="520091"/>
            </a:xfrm>
            <a:prstGeom prst="rect">
              <a:avLst/>
            </a:prstGeom>
            <a:solidFill>
              <a:srgbClr val="29B9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2" name="文本框 91"/>
          <p:cNvSpPr txBox="1"/>
          <p:nvPr/>
        </p:nvSpPr>
        <p:spPr>
          <a:xfrm>
            <a:off x="462280" y="1316990"/>
            <a:ext cx="65754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 smtClean="0">
                <a:solidFill>
                  <a:srgbClr val="29B9A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学生</a:t>
            </a:r>
            <a:r>
              <a:rPr lang="zh-CN" altLang="en-US" sz="2800" b="1" dirty="0" smtClean="0">
                <a:solidFill>
                  <a:srgbClr val="29B9A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账号注册（邀请码注册）</a:t>
            </a:r>
            <a:endParaRPr lang="zh-CN" altLang="en-US" sz="2800" b="1" dirty="0" smtClean="0">
              <a:solidFill>
                <a:srgbClr val="29B9A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445770" y="1935480"/>
            <a:ext cx="1140460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电脑登陆第二课堂官网：http://www.2-class.com，输入</a:t>
            </a:r>
            <a:r>
              <a:rPr lang="zh-CN" altLang="en-US" sz="2000" b="1" dirty="0">
                <a:solidFill>
                  <a:srgbClr val="F8D35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从班主任老师</a:t>
            </a:r>
            <a:r>
              <a:rPr lang="zh-CN" altLang="en-US" sz="2000" b="1" dirty="0">
                <a:solidFill>
                  <a:srgbClr val="F8D35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处获得自己的邀请码</a:t>
            </a:r>
            <a:endParaRPr lang="zh-CN" altLang="en-US" sz="2000" b="1" dirty="0">
              <a:solidFill>
                <a:srgbClr val="F8D35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" name="图片 -2147482624"/>
          <p:cNvPicPr>
            <a:picLocks noChangeAspect="1"/>
          </p:cNvPicPr>
          <p:nvPr/>
        </p:nvPicPr>
        <p:blipFill>
          <a:blip r:embed="rId1"/>
          <a:srcRect l="34829"/>
          <a:stretch>
            <a:fillRect/>
          </a:stretch>
        </p:blipFill>
        <p:spPr>
          <a:xfrm>
            <a:off x="445135" y="2750185"/>
            <a:ext cx="4499610" cy="33705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-2147482622"/>
          <p:cNvPicPr>
            <a:picLocks noChangeAspect="1"/>
          </p:cNvPicPr>
          <p:nvPr/>
        </p:nvPicPr>
        <p:blipFill>
          <a:blip r:embed="rId2"/>
          <a:srcRect l="4376" t="7819" r="6551"/>
          <a:stretch>
            <a:fillRect/>
          </a:stretch>
        </p:blipFill>
        <p:spPr>
          <a:xfrm>
            <a:off x="5175885" y="4278630"/>
            <a:ext cx="3710940" cy="18846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-2147482621"/>
          <p:cNvPicPr>
            <a:picLocks noChangeAspect="1"/>
          </p:cNvPicPr>
          <p:nvPr/>
        </p:nvPicPr>
        <p:blipFill>
          <a:blip r:embed="rId3"/>
          <a:srcRect l="23583" t="13256" r="27140" b="4312"/>
          <a:stretch>
            <a:fillRect/>
          </a:stretch>
        </p:blipFill>
        <p:spPr>
          <a:xfrm>
            <a:off x="9041765" y="2653665"/>
            <a:ext cx="2496820" cy="350964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6" name="直接箭头连接符 5"/>
          <p:cNvCxnSpPr/>
          <p:nvPr/>
        </p:nvCxnSpPr>
        <p:spPr>
          <a:xfrm flipV="1">
            <a:off x="7988300" y="5600700"/>
            <a:ext cx="1130300" cy="1397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-2147482623"/>
          <p:cNvPicPr>
            <a:picLocks noChangeAspect="1"/>
          </p:cNvPicPr>
          <p:nvPr/>
        </p:nvPicPr>
        <p:blipFill>
          <a:blip r:embed="rId4"/>
          <a:srcRect b="33891"/>
          <a:stretch>
            <a:fillRect/>
          </a:stretch>
        </p:blipFill>
        <p:spPr>
          <a:xfrm>
            <a:off x="5175885" y="2750185"/>
            <a:ext cx="3729990" cy="148018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7" name="直接箭头连接符 6"/>
          <p:cNvCxnSpPr/>
          <p:nvPr/>
        </p:nvCxnSpPr>
        <p:spPr>
          <a:xfrm>
            <a:off x="4944745" y="2903220"/>
            <a:ext cx="516255" cy="444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/>
          <p:cNvCxnSpPr/>
          <p:nvPr/>
        </p:nvCxnSpPr>
        <p:spPr>
          <a:xfrm>
            <a:off x="6934200" y="4076700"/>
            <a:ext cx="0" cy="50165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" name="Rectangle 1"/>
          <p:cNvSpPr/>
          <p:nvPr/>
        </p:nvSpPr>
        <p:spPr>
          <a:xfrm>
            <a:off x="-8890" y="4387215"/>
            <a:ext cx="12200890" cy="2470785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>
              <a:solidFill>
                <a:srgbClr val="84CBC5"/>
              </a:solidFill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-12700" y="587118"/>
            <a:ext cx="3690241" cy="520091"/>
            <a:chOff x="-12700" y="587118"/>
            <a:chExt cx="3690241" cy="520091"/>
          </a:xfrm>
        </p:grpSpPr>
        <p:sp>
          <p:nvSpPr>
            <p:cNvPr id="39" name="文本框 38"/>
            <p:cNvSpPr txBox="1"/>
            <p:nvPr/>
          </p:nvSpPr>
          <p:spPr>
            <a:xfrm>
              <a:off x="557786" y="615070"/>
              <a:ext cx="3119755" cy="492125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 sz="5400" b="1" baseline="0">
                  <a:solidFill>
                    <a:srgbClr val="F8D35E"/>
                  </a:solidFill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r>
                <a:rPr lang="zh-CN" altLang="en-US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学生 </a:t>
              </a:r>
              <a:r>
                <a:rPr lang="en-US" altLang="zh-CN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— </a:t>
              </a:r>
              <a:r>
                <a:rPr lang="zh-CN" altLang="en-US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操作流程</a:t>
              </a:r>
              <a:endPara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-12700" y="587118"/>
              <a:ext cx="393700" cy="520091"/>
            </a:xfrm>
            <a:prstGeom prst="rect">
              <a:avLst/>
            </a:prstGeom>
            <a:solidFill>
              <a:srgbClr val="84CB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2" name="文本框 91"/>
          <p:cNvSpPr txBox="1"/>
          <p:nvPr/>
        </p:nvSpPr>
        <p:spPr>
          <a:xfrm>
            <a:off x="462280" y="1316990"/>
            <a:ext cx="65754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 smtClean="0">
                <a:solidFill>
                  <a:srgbClr val="29B9A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学生账号注册</a:t>
            </a:r>
            <a:endParaRPr lang="zh-CN" altLang="en-US" sz="2800" b="1" dirty="0" smtClean="0">
              <a:solidFill>
                <a:srgbClr val="29B9A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445770" y="1935480"/>
            <a:ext cx="1140460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电脑登陆第二课堂官网：http://www.2-class.com，输入</a:t>
            </a:r>
            <a:r>
              <a:rPr lang="zh-CN" altLang="en-US" sz="2000" b="1" dirty="0">
                <a:solidFill>
                  <a:srgbClr val="F8D35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从班主任老师处获得自己的注册账号密码</a:t>
            </a:r>
            <a:endParaRPr lang="zh-CN" altLang="en-US" sz="2000" b="1" dirty="0">
              <a:solidFill>
                <a:srgbClr val="F8D35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57530" y="5906770"/>
            <a:ext cx="1106805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学生在登陆之后，可在首页右上角下拉框处管理后台、修改头像、修改密码，手机号可自行选择是否绑定。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7530" y="2523490"/>
            <a:ext cx="4419600" cy="3261360"/>
          </a:xfrm>
          <a:prstGeom prst="rect">
            <a:avLst/>
          </a:prstGeom>
        </p:spPr>
      </p:pic>
      <p:pic>
        <p:nvPicPr>
          <p:cNvPr id="7" name="图片 6" descr="12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22" b="8910"/>
          <a:stretch>
            <a:fillRect/>
          </a:stretch>
        </p:blipFill>
        <p:spPr>
          <a:xfrm>
            <a:off x="5044440" y="2523490"/>
            <a:ext cx="3215640" cy="547370"/>
          </a:xfrm>
          <a:prstGeom prst="rect">
            <a:avLst/>
          </a:prstGeom>
        </p:spPr>
      </p:pic>
      <p:cxnSp>
        <p:nvCxnSpPr>
          <p:cNvPr id="5" name="直接箭头连接符 4"/>
          <p:cNvCxnSpPr/>
          <p:nvPr/>
        </p:nvCxnSpPr>
        <p:spPr>
          <a:xfrm flipV="1">
            <a:off x="4688840" y="2780030"/>
            <a:ext cx="1341120" cy="4381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 descr="123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2010" y="2505075"/>
            <a:ext cx="3009265" cy="3297555"/>
          </a:xfrm>
          <a:prstGeom prst="rect">
            <a:avLst/>
          </a:prstGeom>
        </p:spPr>
      </p:pic>
      <p:sp>
        <p:nvSpPr>
          <p:cNvPr id="18" name="圆角矩形 17"/>
          <p:cNvSpPr/>
          <p:nvPr/>
        </p:nvSpPr>
        <p:spPr>
          <a:xfrm>
            <a:off x="9706610" y="2997200"/>
            <a:ext cx="1644015" cy="2787650"/>
          </a:xfrm>
          <a:prstGeom prst="roundRect">
            <a:avLst>
              <a:gd name="adj" fmla="val 5986"/>
            </a:avLst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kumimoji="1" lang="zh-CN" altLang="en-US"/>
          </a:p>
        </p:txBody>
      </p:sp>
      <p:pic>
        <p:nvPicPr>
          <p:cNvPr id="2" name="图片 1" descr="lALPBY0V49ysQZ3NAWPNAcM_451_355.png_620x10000q90g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4440" y="3254375"/>
            <a:ext cx="3215005" cy="2530475"/>
          </a:xfrm>
          <a:prstGeom prst="rect">
            <a:avLst/>
          </a:prstGeom>
        </p:spPr>
      </p:pic>
      <p:cxnSp>
        <p:nvCxnSpPr>
          <p:cNvPr id="6" name="直接箭头连接符 5"/>
          <p:cNvCxnSpPr/>
          <p:nvPr/>
        </p:nvCxnSpPr>
        <p:spPr>
          <a:xfrm flipV="1">
            <a:off x="7289800" y="4220210"/>
            <a:ext cx="2302510" cy="177292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" name="Rectangle 1"/>
          <p:cNvSpPr/>
          <p:nvPr/>
        </p:nvSpPr>
        <p:spPr>
          <a:xfrm>
            <a:off x="-8890" y="4387215"/>
            <a:ext cx="12200890" cy="2470785"/>
          </a:xfrm>
          <a:prstGeom prst="rect">
            <a:avLst/>
          </a:prstGeom>
          <a:solidFill>
            <a:srgbClr val="F472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grpSp>
        <p:nvGrpSpPr>
          <p:cNvPr id="38" name="组合 37"/>
          <p:cNvGrpSpPr/>
          <p:nvPr/>
        </p:nvGrpSpPr>
        <p:grpSpPr>
          <a:xfrm>
            <a:off x="-12700" y="587118"/>
            <a:ext cx="3690241" cy="520091"/>
            <a:chOff x="-12700" y="587118"/>
            <a:chExt cx="3690241" cy="520091"/>
          </a:xfrm>
        </p:grpSpPr>
        <p:sp>
          <p:nvSpPr>
            <p:cNvPr id="39" name="文本框 38"/>
            <p:cNvSpPr txBox="1"/>
            <p:nvPr/>
          </p:nvSpPr>
          <p:spPr>
            <a:xfrm>
              <a:off x="557786" y="615070"/>
              <a:ext cx="3119755" cy="492125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 sz="5400" b="1" baseline="0">
                  <a:solidFill>
                    <a:srgbClr val="F8D35E"/>
                  </a:solidFill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r>
                <a:rPr lang="zh-CN" altLang="en-US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学生 </a:t>
              </a:r>
              <a:r>
                <a:rPr lang="en-US" altLang="zh-CN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— </a:t>
              </a:r>
              <a:r>
                <a:rPr lang="zh-CN" altLang="en-US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操作流程</a:t>
              </a:r>
              <a:endPara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-12700" y="587118"/>
              <a:ext cx="393700" cy="520091"/>
            </a:xfrm>
            <a:prstGeom prst="rect">
              <a:avLst/>
            </a:prstGeom>
            <a:solidFill>
              <a:srgbClr val="84CB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2" name="文本框 91"/>
          <p:cNvSpPr txBox="1"/>
          <p:nvPr/>
        </p:nvSpPr>
        <p:spPr>
          <a:xfrm>
            <a:off x="490220" y="1187450"/>
            <a:ext cx="65754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 smtClean="0">
                <a:solidFill>
                  <a:srgbClr val="F4726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课程学习情况</a:t>
            </a:r>
            <a:endParaRPr lang="zh-CN" altLang="en-US" sz="2800" b="1" dirty="0" smtClean="0">
              <a:solidFill>
                <a:srgbClr val="F4726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 descr="123.png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530" y="1802130"/>
            <a:ext cx="9900920" cy="48793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" name="Rectangle 1"/>
          <p:cNvSpPr/>
          <p:nvPr/>
        </p:nvSpPr>
        <p:spPr>
          <a:xfrm>
            <a:off x="-8890" y="4387215"/>
            <a:ext cx="12200890" cy="2470785"/>
          </a:xfrm>
          <a:prstGeom prst="rect">
            <a:avLst/>
          </a:prstGeom>
          <a:solidFill>
            <a:srgbClr val="F8D3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grpSp>
        <p:nvGrpSpPr>
          <p:cNvPr id="38" name="组合 37"/>
          <p:cNvGrpSpPr/>
          <p:nvPr/>
        </p:nvGrpSpPr>
        <p:grpSpPr>
          <a:xfrm>
            <a:off x="-12700" y="587118"/>
            <a:ext cx="3690241" cy="520091"/>
            <a:chOff x="-12700" y="587118"/>
            <a:chExt cx="3690241" cy="520091"/>
          </a:xfrm>
        </p:grpSpPr>
        <p:sp>
          <p:nvSpPr>
            <p:cNvPr id="39" name="文本框 38"/>
            <p:cNvSpPr txBox="1"/>
            <p:nvPr/>
          </p:nvSpPr>
          <p:spPr>
            <a:xfrm>
              <a:off x="557786" y="615070"/>
              <a:ext cx="3119755" cy="492125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 sz="5400" b="1" baseline="0">
                  <a:solidFill>
                    <a:srgbClr val="F8D35E"/>
                  </a:solidFill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r>
                <a:rPr lang="zh-CN" altLang="en-US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学生 </a:t>
              </a:r>
              <a:r>
                <a:rPr lang="en-US" altLang="zh-CN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— </a:t>
              </a:r>
              <a:r>
                <a:rPr lang="zh-CN" altLang="en-US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操作流程</a:t>
              </a:r>
              <a:endPara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-12700" y="587118"/>
              <a:ext cx="393700" cy="520091"/>
            </a:xfrm>
            <a:prstGeom prst="rect">
              <a:avLst/>
            </a:prstGeom>
            <a:solidFill>
              <a:srgbClr val="84CB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2" name="文本框 91"/>
          <p:cNvSpPr txBox="1"/>
          <p:nvPr/>
        </p:nvSpPr>
        <p:spPr>
          <a:xfrm>
            <a:off x="490220" y="1187450"/>
            <a:ext cx="65754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 smtClean="0">
                <a:solidFill>
                  <a:srgbClr val="F8D35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考试与奖励</a:t>
            </a:r>
            <a:endParaRPr lang="zh-CN" altLang="en-US" sz="2800" b="1" dirty="0" smtClean="0">
              <a:solidFill>
                <a:srgbClr val="F8D35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" name="图片 1" descr="lALPBY0V49ysQeHNAfrMyw_203_506.png_620x10000q90g.jpg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732915"/>
            <a:ext cx="2056130" cy="5125085"/>
          </a:xfrm>
          <a:prstGeom prst="rect">
            <a:avLst/>
          </a:prstGeom>
        </p:spPr>
      </p:pic>
      <p:pic>
        <p:nvPicPr>
          <p:cNvPr id="3" name="图片 2" descr="lALPBY0V49ysQdzNAfHMrQ_173_497.png_620x10000q90g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7775" y="1732915"/>
            <a:ext cx="1793875" cy="5132705"/>
          </a:xfrm>
          <a:prstGeom prst="rect">
            <a:avLst/>
          </a:prstGeom>
        </p:spPr>
      </p:pic>
      <p:cxnSp>
        <p:nvCxnSpPr>
          <p:cNvPr id="6" name="直接箭头连接符 5"/>
          <p:cNvCxnSpPr/>
          <p:nvPr/>
        </p:nvCxnSpPr>
        <p:spPr>
          <a:xfrm flipV="1">
            <a:off x="2223770" y="1975485"/>
            <a:ext cx="1092835" cy="31115"/>
          </a:xfrm>
          <a:prstGeom prst="straightConnector1">
            <a:avLst/>
          </a:prstGeom>
          <a:ln w="476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箭头连接符 6"/>
          <p:cNvCxnSpPr/>
          <p:nvPr/>
        </p:nvCxnSpPr>
        <p:spPr>
          <a:xfrm>
            <a:off x="3453765" y="5838825"/>
            <a:ext cx="647700" cy="413385"/>
          </a:xfrm>
          <a:prstGeom prst="straightConnector1">
            <a:avLst/>
          </a:prstGeom>
          <a:ln w="476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4838700" y="5151755"/>
            <a:ext cx="6955155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kumimoji="1"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</a:t>
            </a:r>
            <a:r>
              <a:rPr kumimoji="1"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学完可以考试，简单的选择题，学完</a:t>
            </a:r>
            <a:r>
              <a:rPr kumimoji="1"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kumimoji="1"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个就可以期末考试；</a:t>
            </a:r>
            <a:endParaRPr kumimoji="1" lang="zh-CN" altLang="en-US" sz="20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kumimoji="1"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</a:t>
            </a:r>
            <a:r>
              <a:rPr kumimoji="1"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奖状分优秀、良好、合格、不合格；</a:t>
            </a:r>
            <a:endParaRPr kumimoji="1" lang="zh-CN" altLang="en-US" sz="20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kumimoji="1"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</a:t>
            </a:r>
            <a:r>
              <a:rPr kumimoji="1"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禁毒知识竞赛，各种音视频、教材、文档可以下载学习。</a:t>
            </a:r>
            <a:endParaRPr kumimoji="1"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9985" y="1746250"/>
            <a:ext cx="6037580" cy="33648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" name="Rectangle 1"/>
          <p:cNvSpPr/>
          <p:nvPr/>
        </p:nvSpPr>
        <p:spPr>
          <a:xfrm>
            <a:off x="-8890" y="4387215"/>
            <a:ext cx="12200890" cy="2470785"/>
          </a:xfrm>
          <a:prstGeom prst="rect">
            <a:avLst/>
          </a:prstGeom>
          <a:solidFill>
            <a:srgbClr val="84CB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grpSp>
        <p:nvGrpSpPr>
          <p:cNvPr id="38" name="组合 37"/>
          <p:cNvGrpSpPr/>
          <p:nvPr/>
        </p:nvGrpSpPr>
        <p:grpSpPr>
          <a:xfrm>
            <a:off x="-12700" y="587118"/>
            <a:ext cx="3690241" cy="520091"/>
            <a:chOff x="-12700" y="587118"/>
            <a:chExt cx="3690241" cy="520091"/>
          </a:xfrm>
        </p:grpSpPr>
        <p:sp>
          <p:nvSpPr>
            <p:cNvPr id="39" name="文本框 38"/>
            <p:cNvSpPr txBox="1"/>
            <p:nvPr/>
          </p:nvSpPr>
          <p:spPr>
            <a:xfrm>
              <a:off x="557786" y="615070"/>
              <a:ext cx="3119755" cy="492125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 sz="5400" b="1" baseline="0">
                  <a:solidFill>
                    <a:srgbClr val="F8D35E"/>
                  </a:solidFill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r>
                <a:rPr lang="zh-CN" altLang="en-US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学生 </a:t>
              </a:r>
              <a:r>
                <a:rPr lang="en-US" altLang="zh-CN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— </a:t>
              </a:r>
              <a:r>
                <a:rPr lang="zh-CN" altLang="en-US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操作流程</a:t>
              </a:r>
              <a:endPara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-12700" y="587118"/>
              <a:ext cx="393700" cy="520091"/>
            </a:xfrm>
            <a:prstGeom prst="rect">
              <a:avLst/>
            </a:prstGeom>
            <a:solidFill>
              <a:srgbClr val="84CB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2" name="文本框 91"/>
          <p:cNvSpPr txBox="1"/>
          <p:nvPr/>
        </p:nvSpPr>
        <p:spPr>
          <a:xfrm>
            <a:off x="490220" y="1187450"/>
            <a:ext cx="65754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 smtClean="0">
                <a:solidFill>
                  <a:srgbClr val="84CBC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不需要任何下载就可以手机学习</a:t>
            </a:r>
            <a:endParaRPr lang="zh-CN" altLang="en-US" sz="2800" b="1" dirty="0" smtClean="0">
              <a:solidFill>
                <a:srgbClr val="84CBC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557530" y="1787525"/>
            <a:ext cx="902081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kumimoji="1"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手机浏览器进入http://2-class.com登录账号密码就可以学习考试，更方便。</a:t>
            </a:r>
            <a:endParaRPr kumimoji="1" lang="zh-CN" altLang="en-US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0255" y="2480945"/>
            <a:ext cx="2393315" cy="42551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1710" y="2470150"/>
            <a:ext cx="2381885" cy="42341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3155" y="2470150"/>
            <a:ext cx="2353310" cy="41840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3"/>
          <p:cNvSpPr txBox="1"/>
          <p:nvPr/>
        </p:nvSpPr>
        <p:spPr>
          <a:xfrm>
            <a:off x="2319102" y="2781540"/>
            <a:ext cx="1641476" cy="1769715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sz="11500" dirty="0" smtClean="0">
                <a:solidFill>
                  <a:srgbClr val="F8D3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  <a:endParaRPr kumimoji="0" lang="en-US" sz="11500" b="1" i="0" u="none" strike="noStrike" kern="1200" cap="none" spc="0" normalizeH="0" baseline="0" noProof="0" dirty="0" smtClean="0">
              <a:ln>
                <a:noFill/>
              </a:ln>
              <a:solidFill>
                <a:srgbClr val="F8D35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3960811" y="2976522"/>
            <a:ext cx="3887789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区县管理员</a:t>
            </a:r>
            <a:endParaRPr lang="zh-CN" altLang="en-US" sz="4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3960811" y="2483453"/>
            <a:ext cx="19296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 i="1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defRPr>
            </a:lvl1pPr>
          </a:lstStyle>
          <a:p>
            <a:r>
              <a:rPr lang="en-US" altLang="zh-CN" sz="3200" dirty="0">
                <a:latin typeface="Arial" panose="020B0604020202020204" pitchFamily="34" charset="0"/>
                <a:cs typeface="Arial" panose="020B0604020202020204" pitchFamily="34" charset="0"/>
              </a:rPr>
              <a:t>Part One</a:t>
            </a:r>
            <a:endParaRPr lang="zh-CN" alt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9" name="组合 58"/>
          <p:cNvGrpSpPr/>
          <p:nvPr/>
        </p:nvGrpSpPr>
        <p:grpSpPr>
          <a:xfrm rot="11891394">
            <a:off x="7883799" y="2295897"/>
            <a:ext cx="3097450" cy="2152130"/>
            <a:chOff x="912737" y="565770"/>
            <a:chExt cx="3097450" cy="2152130"/>
          </a:xfrm>
        </p:grpSpPr>
        <p:sp>
          <p:nvSpPr>
            <p:cNvPr id="60" name="等腰三角形 59"/>
            <p:cNvSpPr/>
            <p:nvPr/>
          </p:nvSpPr>
          <p:spPr>
            <a:xfrm rot="18941696">
              <a:off x="2822785" y="2021207"/>
              <a:ext cx="266912" cy="230096"/>
            </a:xfrm>
            <a:prstGeom prst="triangle">
              <a:avLst/>
            </a:prstGeom>
            <a:solidFill>
              <a:srgbClr val="84CB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1" name="等腰三角形 60"/>
            <p:cNvSpPr/>
            <p:nvPr/>
          </p:nvSpPr>
          <p:spPr>
            <a:xfrm rot="3678182">
              <a:off x="2802171" y="1181956"/>
              <a:ext cx="397226" cy="342435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2" name="等腰三角形 61"/>
            <p:cNvSpPr/>
            <p:nvPr/>
          </p:nvSpPr>
          <p:spPr>
            <a:xfrm rot="9480000">
              <a:off x="3485946" y="2487804"/>
              <a:ext cx="266912" cy="230096"/>
            </a:xfrm>
            <a:prstGeom prst="triangle">
              <a:avLst/>
            </a:prstGeom>
            <a:solidFill>
              <a:srgbClr val="29B9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3" name="等腰三角形 62"/>
            <p:cNvSpPr/>
            <p:nvPr/>
          </p:nvSpPr>
          <p:spPr>
            <a:xfrm rot="1020767">
              <a:off x="1218249" y="749218"/>
              <a:ext cx="945160" cy="814792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4" name="等腰三角形 63"/>
            <p:cNvSpPr/>
            <p:nvPr/>
          </p:nvSpPr>
          <p:spPr>
            <a:xfrm rot="1020767">
              <a:off x="1105528" y="607668"/>
              <a:ext cx="1175902" cy="1013706"/>
            </a:xfrm>
            <a:prstGeom prst="triangle">
              <a:avLst/>
            </a:prstGeom>
            <a:noFill/>
            <a:ln>
              <a:solidFill>
                <a:srgbClr val="FFC20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 rot="18818926">
              <a:off x="912737" y="1383941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 rot="18818926">
              <a:off x="1788997" y="565770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 rot="18818926">
              <a:off x="2041044" y="1708216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8" name="组合 67"/>
            <p:cNvGrpSpPr/>
            <p:nvPr/>
          </p:nvGrpSpPr>
          <p:grpSpPr>
            <a:xfrm rot="8977127">
              <a:off x="3563479" y="1987179"/>
              <a:ext cx="446708" cy="334617"/>
              <a:chOff x="2822785" y="1265179"/>
              <a:chExt cx="930073" cy="696693"/>
            </a:xfrm>
          </p:grpSpPr>
          <p:sp>
            <p:nvSpPr>
              <p:cNvPr id="69" name="等腰三角形 68"/>
              <p:cNvSpPr/>
              <p:nvPr/>
            </p:nvSpPr>
            <p:spPr>
              <a:xfrm rot="18941696">
                <a:off x="2822785" y="1265179"/>
                <a:ext cx="266912" cy="230096"/>
              </a:xfrm>
              <a:prstGeom prst="triangle">
                <a:avLst/>
              </a:prstGeom>
              <a:solidFill>
                <a:srgbClr val="84CBC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  <p:sp>
            <p:nvSpPr>
              <p:cNvPr id="70" name="等腰三角形 69"/>
              <p:cNvSpPr/>
              <p:nvPr/>
            </p:nvSpPr>
            <p:spPr>
              <a:xfrm rot="9480000">
                <a:off x="3485946" y="1731776"/>
                <a:ext cx="266912" cy="230096"/>
              </a:xfrm>
              <a:prstGeom prst="triangle">
                <a:avLst/>
              </a:prstGeom>
              <a:solidFill>
                <a:srgbClr val="29B9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</p:grpSp>
      </p:grpSp>
      <p:cxnSp>
        <p:nvCxnSpPr>
          <p:cNvPr id="71" name="Straight Connector 13"/>
          <p:cNvCxnSpPr/>
          <p:nvPr/>
        </p:nvCxnSpPr>
        <p:spPr>
          <a:xfrm flipH="1">
            <a:off x="9525" y="4275809"/>
            <a:ext cx="6331945" cy="0"/>
          </a:xfrm>
          <a:prstGeom prst="line">
            <a:avLst/>
          </a:prstGeom>
          <a:ln w="19050" cap="sq">
            <a:solidFill>
              <a:srgbClr val="F8D35E"/>
            </a:soli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4017645" y="3683000"/>
            <a:ext cx="3727450" cy="553085"/>
          </a:xfrm>
          <a:prstGeom prst="rect">
            <a:avLst/>
          </a:prstGeom>
          <a:solidFill>
            <a:srgbClr val="F8D35E"/>
          </a:solidFill>
        </p:spPr>
        <p:txBody>
          <a:bodyPr wrap="square" rtlCol="0">
            <a:spAutoFit/>
          </a:bodyPr>
          <a:p>
            <a:pPr algn="dist">
              <a:lnSpc>
                <a:spcPct val="150000"/>
              </a:lnSpc>
            </a:pPr>
            <a:r>
              <a:rPr lang="zh-CN" alt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需要手机下载安装钉钉</a:t>
            </a:r>
            <a:endParaRPr lang="zh-CN" altLang="en-US" sz="20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16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等腰三角形 19"/>
          <p:cNvSpPr/>
          <p:nvPr/>
        </p:nvSpPr>
        <p:spPr>
          <a:xfrm rot="13945919">
            <a:off x="815775" y="3260253"/>
            <a:ext cx="391729" cy="337697"/>
          </a:xfrm>
          <a:prstGeom prst="triangle">
            <a:avLst/>
          </a:prstGeom>
          <a:solidFill>
            <a:srgbClr val="FFC2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C20F"/>
              </a:solidFill>
            </a:endParaRPr>
          </a:p>
        </p:txBody>
      </p:sp>
      <p:sp>
        <p:nvSpPr>
          <p:cNvPr id="22" name="等腰三角形 21"/>
          <p:cNvSpPr/>
          <p:nvPr/>
        </p:nvSpPr>
        <p:spPr>
          <a:xfrm rot="8598772">
            <a:off x="10608074" y="3901083"/>
            <a:ext cx="266912" cy="230096"/>
          </a:xfrm>
          <a:prstGeom prst="triangle">
            <a:avLst/>
          </a:prstGeom>
          <a:solidFill>
            <a:srgbClr val="FFC2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C20F"/>
              </a:solidFill>
            </a:endParaRPr>
          </a:p>
        </p:txBody>
      </p:sp>
      <p:grpSp>
        <p:nvGrpSpPr>
          <p:cNvPr id="46" name="组合 45"/>
          <p:cNvGrpSpPr/>
          <p:nvPr/>
        </p:nvGrpSpPr>
        <p:grpSpPr>
          <a:xfrm rot="7938589">
            <a:off x="9932817" y="4575168"/>
            <a:ext cx="1368693" cy="1257291"/>
            <a:chOff x="1145739" y="762009"/>
            <a:chExt cx="1001675" cy="920146"/>
          </a:xfrm>
        </p:grpSpPr>
        <p:sp>
          <p:nvSpPr>
            <p:cNvPr id="48" name="等腰三角形 47"/>
            <p:cNvSpPr/>
            <p:nvPr/>
          </p:nvSpPr>
          <p:spPr>
            <a:xfrm rot="1020767">
              <a:off x="1286833" y="792672"/>
              <a:ext cx="860581" cy="741879"/>
            </a:xfrm>
            <a:prstGeom prst="triangle">
              <a:avLst/>
            </a:prstGeom>
            <a:noFill/>
            <a:ln>
              <a:solidFill>
                <a:srgbClr val="FFC20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 rot="18818926">
              <a:off x="1145739" y="1360786"/>
              <a:ext cx="84049" cy="84049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 rot="18818926">
              <a:off x="1787028" y="762009"/>
              <a:ext cx="84049" cy="84049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 rot="18818926">
              <a:off x="1971488" y="1598106"/>
              <a:ext cx="84049" cy="84049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 rot="13953573">
            <a:off x="4404134" y="2192919"/>
            <a:ext cx="848663" cy="779588"/>
            <a:chOff x="1145739" y="762009"/>
            <a:chExt cx="1001675" cy="920146"/>
          </a:xfrm>
        </p:grpSpPr>
        <p:sp>
          <p:nvSpPr>
            <p:cNvPr id="35" name="等腰三角形 34"/>
            <p:cNvSpPr/>
            <p:nvPr/>
          </p:nvSpPr>
          <p:spPr>
            <a:xfrm rot="1020767">
              <a:off x="1286833" y="792672"/>
              <a:ext cx="860581" cy="741879"/>
            </a:xfrm>
            <a:prstGeom prst="triangle">
              <a:avLst/>
            </a:prstGeom>
            <a:noFill/>
            <a:ln>
              <a:solidFill>
                <a:srgbClr val="FFC20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 rot="18818926">
              <a:off x="1145739" y="1360786"/>
              <a:ext cx="84049" cy="84049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 rot="18818926">
              <a:off x="1787028" y="762009"/>
              <a:ext cx="84049" cy="84049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 rot="18818926">
              <a:off x="1971488" y="1598106"/>
              <a:ext cx="84049" cy="84049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264920" y="2081530"/>
            <a:ext cx="903922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9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THANK YOU</a:t>
            </a:r>
            <a:endParaRPr lang="en-US" altLang="zh-CN" sz="9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687947" y="718805"/>
            <a:ext cx="3097450" cy="2152130"/>
            <a:chOff x="912737" y="565770"/>
            <a:chExt cx="3097450" cy="2152130"/>
          </a:xfrm>
        </p:grpSpPr>
        <p:sp>
          <p:nvSpPr>
            <p:cNvPr id="17" name="等腰三角形 16"/>
            <p:cNvSpPr/>
            <p:nvPr/>
          </p:nvSpPr>
          <p:spPr>
            <a:xfrm rot="18941696">
              <a:off x="2822785" y="2021207"/>
              <a:ext cx="266912" cy="230096"/>
            </a:xfrm>
            <a:prstGeom prst="triangle">
              <a:avLst/>
            </a:prstGeom>
            <a:solidFill>
              <a:srgbClr val="84CB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 rot="3678182">
              <a:off x="2802171" y="1181956"/>
              <a:ext cx="397226" cy="342435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 rot="9480000">
              <a:off x="3485946" y="2487804"/>
              <a:ext cx="266912" cy="230096"/>
            </a:xfrm>
            <a:prstGeom prst="triangle">
              <a:avLst/>
            </a:prstGeom>
            <a:solidFill>
              <a:srgbClr val="29B9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 rot="1020767">
              <a:off x="1218249" y="749218"/>
              <a:ext cx="945160" cy="814792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24" name="等腰三角形 23"/>
            <p:cNvSpPr/>
            <p:nvPr/>
          </p:nvSpPr>
          <p:spPr>
            <a:xfrm rot="1020767">
              <a:off x="1105528" y="607668"/>
              <a:ext cx="1175902" cy="1013706"/>
            </a:xfrm>
            <a:prstGeom prst="triangle">
              <a:avLst/>
            </a:prstGeom>
            <a:noFill/>
            <a:ln>
              <a:solidFill>
                <a:srgbClr val="FFC20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18818926">
              <a:off x="912737" y="1383941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 rot="18818926">
              <a:off x="1788997" y="565770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 rot="18818926">
              <a:off x="2041044" y="1708216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" name="组合 12"/>
            <p:cNvGrpSpPr/>
            <p:nvPr/>
          </p:nvGrpSpPr>
          <p:grpSpPr>
            <a:xfrm rot="8977127">
              <a:off x="3563479" y="1987179"/>
              <a:ext cx="446708" cy="334617"/>
              <a:chOff x="2822785" y="1265179"/>
              <a:chExt cx="930073" cy="696693"/>
            </a:xfrm>
          </p:grpSpPr>
          <p:sp>
            <p:nvSpPr>
              <p:cNvPr id="76" name="等腰三角形 75"/>
              <p:cNvSpPr/>
              <p:nvPr/>
            </p:nvSpPr>
            <p:spPr>
              <a:xfrm rot="18941696">
                <a:off x="2822785" y="1265179"/>
                <a:ext cx="266912" cy="230096"/>
              </a:xfrm>
              <a:prstGeom prst="triangle">
                <a:avLst/>
              </a:prstGeom>
              <a:solidFill>
                <a:srgbClr val="84CBC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  <p:sp>
            <p:nvSpPr>
              <p:cNvPr id="78" name="等腰三角形 77"/>
              <p:cNvSpPr/>
              <p:nvPr/>
            </p:nvSpPr>
            <p:spPr>
              <a:xfrm rot="9480000">
                <a:off x="3485946" y="1731776"/>
                <a:ext cx="266912" cy="230096"/>
              </a:xfrm>
              <a:prstGeom prst="triangle">
                <a:avLst/>
              </a:prstGeom>
              <a:solidFill>
                <a:srgbClr val="29B9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</p:grpSp>
      </p:grpSp>
      <p:sp>
        <p:nvSpPr>
          <p:cNvPr id="21" name="等腰三角形 20"/>
          <p:cNvSpPr/>
          <p:nvPr/>
        </p:nvSpPr>
        <p:spPr>
          <a:xfrm rot="8598772">
            <a:off x="9723831" y="2894868"/>
            <a:ext cx="266912" cy="230096"/>
          </a:xfrm>
          <a:prstGeom prst="triangle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C20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 Diagonal Corner Rectangle 37"/>
          <p:cNvSpPr/>
          <p:nvPr/>
        </p:nvSpPr>
        <p:spPr>
          <a:xfrm flipH="1">
            <a:off x="2487597" y="3619000"/>
            <a:ext cx="1455960" cy="1553024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F472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8" name="组合 37"/>
          <p:cNvGrpSpPr/>
          <p:nvPr/>
        </p:nvGrpSpPr>
        <p:grpSpPr>
          <a:xfrm>
            <a:off x="-12700" y="587118"/>
            <a:ext cx="4945624" cy="520091"/>
            <a:chOff x="-12700" y="587118"/>
            <a:chExt cx="4945624" cy="520091"/>
          </a:xfrm>
        </p:grpSpPr>
        <p:sp>
          <p:nvSpPr>
            <p:cNvPr id="39" name="文本框 38"/>
            <p:cNvSpPr txBox="1"/>
            <p:nvPr/>
          </p:nvSpPr>
          <p:spPr>
            <a:xfrm>
              <a:off x="593969" y="615070"/>
              <a:ext cx="4338955" cy="492125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 sz="5400" b="1" baseline="0">
                  <a:solidFill>
                    <a:srgbClr val="F8D35E"/>
                  </a:solidFill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pPr algn="ctr"/>
              <a:r>
                <a:rPr lang="zh-CN" altLang="en-US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区县管理员</a:t>
              </a:r>
              <a:r>
                <a:rPr lang="zh-CN" altLang="en-US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 </a:t>
              </a:r>
              <a:r>
                <a:rPr lang="en-US" altLang="zh-CN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— </a:t>
              </a:r>
              <a:r>
                <a:rPr lang="zh-CN" altLang="en-US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管理职责</a:t>
              </a:r>
              <a:endPara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-12700" y="587118"/>
              <a:ext cx="393700" cy="520091"/>
            </a:xfrm>
            <a:prstGeom prst="rect">
              <a:avLst/>
            </a:prstGeom>
            <a:solidFill>
              <a:srgbClr val="F8D3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" name="Round Diagonal Corner Rectangle 37"/>
          <p:cNvSpPr/>
          <p:nvPr/>
        </p:nvSpPr>
        <p:spPr>
          <a:xfrm flipH="1">
            <a:off x="255810" y="3619000"/>
            <a:ext cx="1455960" cy="1553024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F8D3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2" name="Round Diagonal Corner Rectangle 37"/>
          <p:cNvSpPr/>
          <p:nvPr/>
        </p:nvSpPr>
        <p:spPr>
          <a:xfrm>
            <a:off x="255810" y="2027876"/>
            <a:ext cx="1455960" cy="1553024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3" name="Round Diagonal Corner Rectangle 37"/>
          <p:cNvSpPr/>
          <p:nvPr/>
        </p:nvSpPr>
        <p:spPr>
          <a:xfrm flipH="1">
            <a:off x="1748631" y="2027876"/>
            <a:ext cx="1455960" cy="1553024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84CB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48" name="Straight Connector 32"/>
          <p:cNvCxnSpPr/>
          <p:nvPr/>
        </p:nvCxnSpPr>
        <p:spPr>
          <a:xfrm>
            <a:off x="4723976" y="2416967"/>
            <a:ext cx="2413000" cy="0"/>
          </a:xfrm>
          <a:prstGeom prst="line">
            <a:avLst/>
          </a:prstGeom>
          <a:ln w="19050">
            <a:solidFill>
              <a:srgbClr val="84CBC5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32"/>
          <p:cNvCxnSpPr/>
          <p:nvPr/>
        </p:nvCxnSpPr>
        <p:spPr>
          <a:xfrm>
            <a:off x="4723765" y="3368040"/>
            <a:ext cx="3661410" cy="0"/>
          </a:xfrm>
          <a:prstGeom prst="line">
            <a:avLst/>
          </a:prstGeom>
          <a:ln w="19050">
            <a:solidFill>
              <a:srgbClr val="F47264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32"/>
          <p:cNvCxnSpPr/>
          <p:nvPr/>
        </p:nvCxnSpPr>
        <p:spPr>
          <a:xfrm flipH="1">
            <a:off x="4723765" y="4318635"/>
            <a:ext cx="4632325" cy="0"/>
          </a:xfrm>
          <a:prstGeom prst="line">
            <a:avLst/>
          </a:prstGeom>
          <a:ln w="19050">
            <a:solidFill>
              <a:srgbClr val="29B9A6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32"/>
          <p:cNvCxnSpPr/>
          <p:nvPr/>
        </p:nvCxnSpPr>
        <p:spPr>
          <a:xfrm flipH="1">
            <a:off x="4723765" y="5269230"/>
            <a:ext cx="6891020" cy="0"/>
          </a:xfrm>
          <a:prstGeom prst="line">
            <a:avLst/>
          </a:prstGeom>
          <a:ln w="19050">
            <a:solidFill>
              <a:srgbClr val="F8D35E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Group 67"/>
          <p:cNvGrpSpPr>
            <a:grpSpLocks noChangeAspect="1"/>
          </p:cNvGrpSpPr>
          <p:nvPr/>
        </p:nvGrpSpPr>
        <p:grpSpPr bwMode="auto">
          <a:xfrm>
            <a:off x="719470" y="2527151"/>
            <a:ext cx="528640" cy="554474"/>
            <a:chOff x="5541" y="-146"/>
            <a:chExt cx="1064" cy="1116"/>
          </a:xfrm>
        </p:grpSpPr>
        <p:sp>
          <p:nvSpPr>
            <p:cNvPr id="54" name="Freeform 68"/>
            <p:cNvSpPr>
              <a:spLocks noEditPoints="1"/>
            </p:cNvSpPr>
            <p:nvPr/>
          </p:nvSpPr>
          <p:spPr bwMode="auto">
            <a:xfrm>
              <a:off x="5541" y="-108"/>
              <a:ext cx="1064" cy="1078"/>
            </a:xfrm>
            <a:custGeom>
              <a:avLst/>
              <a:gdLst>
                <a:gd name="T0" fmla="*/ 28 w 55"/>
                <a:gd name="T1" fmla="*/ 28 h 56"/>
                <a:gd name="T2" fmla="*/ 53 w 55"/>
                <a:gd name="T3" fmla="*/ 16 h 56"/>
                <a:gd name="T4" fmla="*/ 55 w 55"/>
                <a:gd name="T5" fmla="*/ 28 h 56"/>
                <a:gd name="T6" fmla="*/ 28 w 55"/>
                <a:gd name="T7" fmla="*/ 56 h 56"/>
                <a:gd name="T8" fmla="*/ 0 w 55"/>
                <a:gd name="T9" fmla="*/ 28 h 56"/>
                <a:gd name="T10" fmla="*/ 28 w 55"/>
                <a:gd name="T11" fmla="*/ 0 h 56"/>
                <a:gd name="T12" fmla="*/ 28 w 55"/>
                <a:gd name="T13" fmla="*/ 28 h 56"/>
                <a:gd name="T14" fmla="*/ 49 w 55"/>
                <a:gd name="T15" fmla="*/ 37 h 56"/>
                <a:gd name="T16" fmla="*/ 48 w 55"/>
                <a:gd name="T17" fmla="*/ 39 h 56"/>
                <a:gd name="T18" fmla="*/ 41 w 55"/>
                <a:gd name="T19" fmla="*/ 47 h 56"/>
                <a:gd name="T20" fmla="*/ 40 w 55"/>
                <a:gd name="T21" fmla="*/ 48 h 56"/>
                <a:gd name="T22" fmla="*/ 31 w 55"/>
                <a:gd name="T23" fmla="*/ 51 h 56"/>
                <a:gd name="T24" fmla="*/ 29 w 55"/>
                <a:gd name="T25" fmla="*/ 51 h 56"/>
                <a:gd name="T26" fmla="*/ 20 w 55"/>
                <a:gd name="T27" fmla="*/ 50 h 56"/>
                <a:gd name="T28" fmla="*/ 14 w 55"/>
                <a:gd name="T29" fmla="*/ 47 h 56"/>
                <a:gd name="T30" fmla="*/ 12 w 55"/>
                <a:gd name="T31" fmla="*/ 45 h 56"/>
                <a:gd name="T32" fmla="*/ 6 w 55"/>
                <a:gd name="T33" fmla="*/ 36 h 56"/>
                <a:gd name="T34" fmla="*/ 5 w 55"/>
                <a:gd name="T35" fmla="*/ 34 h 56"/>
                <a:gd name="T36" fmla="*/ 5 w 55"/>
                <a:gd name="T37" fmla="*/ 25 h 56"/>
                <a:gd name="T38" fmla="*/ 5 w 55"/>
                <a:gd name="T39" fmla="*/ 22 h 56"/>
                <a:gd name="T40" fmla="*/ 10 w 55"/>
                <a:gd name="T41" fmla="*/ 13 h 56"/>
                <a:gd name="T42" fmla="*/ 12 w 55"/>
                <a:gd name="T43" fmla="*/ 11 h 56"/>
                <a:gd name="T44" fmla="*/ 23 w 55"/>
                <a:gd name="T45" fmla="*/ 5 h 56"/>
                <a:gd name="T46" fmla="*/ 23 w 55"/>
                <a:gd name="T47" fmla="*/ 35 h 56"/>
                <a:gd name="T48" fmla="*/ 50 w 55"/>
                <a:gd name="T49" fmla="*/ 23 h 56"/>
                <a:gd name="T50" fmla="*/ 50 w 55"/>
                <a:gd name="T51" fmla="*/ 35 h 56"/>
                <a:gd name="T52" fmla="*/ 49 w 55"/>
                <a:gd name="T53" fmla="*/ 3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5" h="56">
                  <a:moveTo>
                    <a:pt x="28" y="28"/>
                  </a:moveTo>
                  <a:cubicBezTo>
                    <a:pt x="53" y="16"/>
                    <a:pt x="53" y="16"/>
                    <a:pt x="53" y="16"/>
                  </a:cubicBezTo>
                  <a:cubicBezTo>
                    <a:pt x="55" y="20"/>
                    <a:pt x="55" y="24"/>
                    <a:pt x="55" y="28"/>
                  </a:cubicBezTo>
                  <a:cubicBezTo>
                    <a:pt x="55" y="43"/>
                    <a:pt x="43" y="56"/>
                    <a:pt x="28" y="56"/>
                  </a:cubicBezTo>
                  <a:cubicBezTo>
                    <a:pt x="12" y="56"/>
                    <a:pt x="0" y="43"/>
                    <a:pt x="0" y="28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28"/>
                    <a:pt x="28" y="28"/>
                    <a:pt x="28" y="28"/>
                  </a:cubicBezTo>
                  <a:close/>
                  <a:moveTo>
                    <a:pt x="49" y="37"/>
                  </a:moveTo>
                  <a:cubicBezTo>
                    <a:pt x="48" y="39"/>
                    <a:pt x="48" y="39"/>
                    <a:pt x="48" y="39"/>
                  </a:cubicBezTo>
                  <a:cubicBezTo>
                    <a:pt x="46" y="42"/>
                    <a:pt x="44" y="45"/>
                    <a:pt x="41" y="47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37" y="50"/>
                    <a:pt x="34" y="51"/>
                    <a:pt x="31" y="51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25" y="51"/>
                    <a:pt x="23" y="51"/>
                    <a:pt x="20" y="50"/>
                  </a:cubicBezTo>
                  <a:cubicBezTo>
                    <a:pt x="17" y="49"/>
                    <a:pt x="16" y="48"/>
                    <a:pt x="14" y="47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9" y="43"/>
                    <a:pt x="7" y="40"/>
                    <a:pt x="6" y="36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4" y="31"/>
                    <a:pt x="4" y="28"/>
                    <a:pt x="5" y="25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19"/>
                    <a:pt x="7" y="16"/>
                    <a:pt x="10" y="13"/>
                  </a:cubicBezTo>
                  <a:cubicBezTo>
                    <a:pt x="10" y="12"/>
                    <a:pt x="11" y="12"/>
                    <a:pt x="12" y="11"/>
                  </a:cubicBezTo>
                  <a:cubicBezTo>
                    <a:pt x="15" y="8"/>
                    <a:pt x="19" y="6"/>
                    <a:pt x="23" y="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1" y="27"/>
                    <a:pt x="51" y="31"/>
                    <a:pt x="50" y="35"/>
                  </a:cubicBezTo>
                  <a:cubicBezTo>
                    <a:pt x="49" y="37"/>
                    <a:pt x="49" y="37"/>
                    <a:pt x="49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69"/>
            <p:cNvSpPr/>
            <p:nvPr/>
          </p:nvSpPr>
          <p:spPr bwMode="auto">
            <a:xfrm>
              <a:off x="6160" y="-146"/>
              <a:ext cx="407" cy="462"/>
            </a:xfrm>
            <a:custGeom>
              <a:avLst/>
              <a:gdLst>
                <a:gd name="T0" fmla="*/ 0 w 21"/>
                <a:gd name="T1" fmla="*/ 0 h 24"/>
                <a:gd name="T2" fmla="*/ 21 w 21"/>
                <a:gd name="T3" fmla="*/ 14 h 24"/>
                <a:gd name="T4" fmla="*/ 0 w 21"/>
                <a:gd name="T5" fmla="*/ 24 h 24"/>
                <a:gd name="T6" fmla="*/ 0 w 21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4">
                  <a:moveTo>
                    <a:pt x="0" y="0"/>
                  </a:moveTo>
                  <a:cubicBezTo>
                    <a:pt x="9" y="0"/>
                    <a:pt x="18" y="5"/>
                    <a:pt x="21" y="1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6" name="Group 12"/>
          <p:cNvGrpSpPr>
            <a:grpSpLocks noChangeAspect="1"/>
          </p:cNvGrpSpPr>
          <p:nvPr/>
        </p:nvGrpSpPr>
        <p:grpSpPr bwMode="auto">
          <a:xfrm>
            <a:off x="2203317" y="2533568"/>
            <a:ext cx="597124" cy="541640"/>
            <a:chOff x="2535" y="1120"/>
            <a:chExt cx="635" cy="576"/>
          </a:xfrm>
        </p:grpSpPr>
        <p:sp>
          <p:nvSpPr>
            <p:cNvPr id="57" name="Freeform 13"/>
            <p:cNvSpPr/>
            <p:nvPr/>
          </p:nvSpPr>
          <p:spPr bwMode="auto">
            <a:xfrm>
              <a:off x="2535" y="1626"/>
              <a:ext cx="635" cy="70"/>
            </a:xfrm>
            <a:custGeom>
              <a:avLst/>
              <a:gdLst>
                <a:gd name="T0" fmla="*/ 136 w 136"/>
                <a:gd name="T1" fmla="*/ 7 h 15"/>
                <a:gd name="T2" fmla="*/ 128 w 136"/>
                <a:gd name="T3" fmla="*/ 15 h 15"/>
                <a:gd name="T4" fmla="*/ 8 w 136"/>
                <a:gd name="T5" fmla="*/ 15 h 15"/>
                <a:gd name="T6" fmla="*/ 0 w 136"/>
                <a:gd name="T7" fmla="*/ 7 h 15"/>
                <a:gd name="T8" fmla="*/ 0 w 136"/>
                <a:gd name="T9" fmla="*/ 7 h 15"/>
                <a:gd name="T10" fmla="*/ 8 w 136"/>
                <a:gd name="T11" fmla="*/ 0 h 15"/>
                <a:gd name="T12" fmla="*/ 128 w 136"/>
                <a:gd name="T13" fmla="*/ 0 h 15"/>
                <a:gd name="T14" fmla="*/ 136 w 136"/>
                <a:gd name="T15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6" h="15">
                  <a:moveTo>
                    <a:pt x="136" y="7"/>
                  </a:moveTo>
                  <a:cubicBezTo>
                    <a:pt x="136" y="12"/>
                    <a:pt x="133" y="15"/>
                    <a:pt x="12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3" y="15"/>
                    <a:pt x="0" y="12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3" y="0"/>
                    <a:pt x="136" y="3"/>
                    <a:pt x="136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14"/>
            <p:cNvSpPr/>
            <p:nvPr/>
          </p:nvSpPr>
          <p:spPr bwMode="auto">
            <a:xfrm>
              <a:off x="2614" y="1369"/>
              <a:ext cx="75" cy="220"/>
            </a:xfrm>
            <a:custGeom>
              <a:avLst/>
              <a:gdLst>
                <a:gd name="T0" fmla="*/ 8 w 16"/>
                <a:gd name="T1" fmla="*/ 47 h 47"/>
                <a:gd name="T2" fmla="*/ 0 w 16"/>
                <a:gd name="T3" fmla="*/ 39 h 47"/>
                <a:gd name="T4" fmla="*/ 0 w 16"/>
                <a:gd name="T5" fmla="*/ 8 h 47"/>
                <a:gd name="T6" fmla="*/ 8 w 16"/>
                <a:gd name="T7" fmla="*/ 0 h 47"/>
                <a:gd name="T8" fmla="*/ 8 w 16"/>
                <a:gd name="T9" fmla="*/ 0 h 47"/>
                <a:gd name="T10" fmla="*/ 16 w 16"/>
                <a:gd name="T11" fmla="*/ 8 h 47"/>
                <a:gd name="T12" fmla="*/ 16 w 16"/>
                <a:gd name="T13" fmla="*/ 39 h 47"/>
                <a:gd name="T14" fmla="*/ 8 w 16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47">
                  <a:moveTo>
                    <a:pt x="8" y="47"/>
                  </a:moveTo>
                  <a:cubicBezTo>
                    <a:pt x="4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4"/>
                    <a:pt x="12" y="47"/>
                    <a:pt x="8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15"/>
            <p:cNvSpPr/>
            <p:nvPr/>
          </p:nvSpPr>
          <p:spPr bwMode="auto">
            <a:xfrm>
              <a:off x="2750" y="1369"/>
              <a:ext cx="70" cy="220"/>
            </a:xfrm>
            <a:custGeom>
              <a:avLst/>
              <a:gdLst>
                <a:gd name="T0" fmla="*/ 8 w 15"/>
                <a:gd name="T1" fmla="*/ 47 h 47"/>
                <a:gd name="T2" fmla="*/ 0 w 15"/>
                <a:gd name="T3" fmla="*/ 39 h 47"/>
                <a:gd name="T4" fmla="*/ 0 w 15"/>
                <a:gd name="T5" fmla="*/ 8 h 47"/>
                <a:gd name="T6" fmla="*/ 8 w 15"/>
                <a:gd name="T7" fmla="*/ 0 h 47"/>
                <a:gd name="T8" fmla="*/ 8 w 15"/>
                <a:gd name="T9" fmla="*/ 0 h 47"/>
                <a:gd name="T10" fmla="*/ 15 w 15"/>
                <a:gd name="T11" fmla="*/ 8 h 47"/>
                <a:gd name="T12" fmla="*/ 15 w 15"/>
                <a:gd name="T13" fmla="*/ 39 h 47"/>
                <a:gd name="T14" fmla="*/ 8 w 15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47">
                  <a:moveTo>
                    <a:pt x="8" y="47"/>
                  </a:moveTo>
                  <a:cubicBezTo>
                    <a:pt x="3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44"/>
                    <a:pt x="12" y="47"/>
                    <a:pt x="8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16"/>
            <p:cNvSpPr/>
            <p:nvPr/>
          </p:nvSpPr>
          <p:spPr bwMode="auto">
            <a:xfrm>
              <a:off x="2885" y="1369"/>
              <a:ext cx="70" cy="220"/>
            </a:xfrm>
            <a:custGeom>
              <a:avLst/>
              <a:gdLst>
                <a:gd name="T0" fmla="*/ 7 w 15"/>
                <a:gd name="T1" fmla="*/ 47 h 47"/>
                <a:gd name="T2" fmla="*/ 0 w 15"/>
                <a:gd name="T3" fmla="*/ 39 h 47"/>
                <a:gd name="T4" fmla="*/ 0 w 15"/>
                <a:gd name="T5" fmla="*/ 8 h 47"/>
                <a:gd name="T6" fmla="*/ 7 w 15"/>
                <a:gd name="T7" fmla="*/ 0 h 47"/>
                <a:gd name="T8" fmla="*/ 7 w 15"/>
                <a:gd name="T9" fmla="*/ 0 h 47"/>
                <a:gd name="T10" fmla="*/ 15 w 15"/>
                <a:gd name="T11" fmla="*/ 8 h 47"/>
                <a:gd name="T12" fmla="*/ 15 w 15"/>
                <a:gd name="T13" fmla="*/ 39 h 47"/>
                <a:gd name="T14" fmla="*/ 7 w 15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47">
                  <a:moveTo>
                    <a:pt x="7" y="47"/>
                  </a:moveTo>
                  <a:cubicBezTo>
                    <a:pt x="3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44"/>
                    <a:pt x="12" y="47"/>
                    <a:pt x="7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17"/>
            <p:cNvSpPr/>
            <p:nvPr/>
          </p:nvSpPr>
          <p:spPr bwMode="auto">
            <a:xfrm>
              <a:off x="3016" y="1369"/>
              <a:ext cx="74" cy="220"/>
            </a:xfrm>
            <a:custGeom>
              <a:avLst/>
              <a:gdLst>
                <a:gd name="T0" fmla="*/ 8 w 16"/>
                <a:gd name="T1" fmla="*/ 47 h 47"/>
                <a:gd name="T2" fmla="*/ 0 w 16"/>
                <a:gd name="T3" fmla="*/ 39 h 47"/>
                <a:gd name="T4" fmla="*/ 0 w 16"/>
                <a:gd name="T5" fmla="*/ 8 h 47"/>
                <a:gd name="T6" fmla="*/ 8 w 16"/>
                <a:gd name="T7" fmla="*/ 0 h 47"/>
                <a:gd name="T8" fmla="*/ 8 w 16"/>
                <a:gd name="T9" fmla="*/ 0 h 47"/>
                <a:gd name="T10" fmla="*/ 16 w 16"/>
                <a:gd name="T11" fmla="*/ 8 h 47"/>
                <a:gd name="T12" fmla="*/ 16 w 16"/>
                <a:gd name="T13" fmla="*/ 39 h 47"/>
                <a:gd name="T14" fmla="*/ 8 w 16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47">
                  <a:moveTo>
                    <a:pt x="8" y="47"/>
                  </a:moveTo>
                  <a:cubicBezTo>
                    <a:pt x="4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4"/>
                    <a:pt x="12" y="47"/>
                    <a:pt x="8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18"/>
            <p:cNvSpPr/>
            <p:nvPr/>
          </p:nvSpPr>
          <p:spPr bwMode="auto">
            <a:xfrm>
              <a:off x="2656" y="1120"/>
              <a:ext cx="392" cy="117"/>
            </a:xfrm>
            <a:custGeom>
              <a:avLst/>
              <a:gdLst>
                <a:gd name="T0" fmla="*/ 84 w 84"/>
                <a:gd name="T1" fmla="*/ 25 h 25"/>
                <a:gd name="T2" fmla="*/ 52 w 84"/>
                <a:gd name="T3" fmla="*/ 4 h 25"/>
                <a:gd name="T4" fmla="*/ 32 w 84"/>
                <a:gd name="T5" fmla="*/ 4 h 25"/>
                <a:gd name="T6" fmla="*/ 18 w 84"/>
                <a:gd name="T7" fmla="*/ 13 h 25"/>
                <a:gd name="T8" fmla="*/ 0 w 84"/>
                <a:gd name="T9" fmla="*/ 25 h 25"/>
                <a:gd name="T10" fmla="*/ 84 w 84"/>
                <a:gd name="T1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25">
                  <a:moveTo>
                    <a:pt x="84" y="25"/>
                  </a:moveTo>
                  <a:cubicBezTo>
                    <a:pt x="52" y="4"/>
                    <a:pt x="52" y="4"/>
                    <a:pt x="52" y="4"/>
                  </a:cubicBezTo>
                  <a:cubicBezTo>
                    <a:pt x="46" y="0"/>
                    <a:pt x="38" y="0"/>
                    <a:pt x="32" y="4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0" y="25"/>
                    <a:pt x="0" y="25"/>
                    <a:pt x="0" y="25"/>
                  </a:cubicBezTo>
                  <a:lnTo>
                    <a:pt x="84" y="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19"/>
            <p:cNvSpPr/>
            <p:nvPr/>
          </p:nvSpPr>
          <p:spPr bwMode="auto">
            <a:xfrm>
              <a:off x="2572" y="1275"/>
              <a:ext cx="560" cy="75"/>
            </a:xfrm>
            <a:custGeom>
              <a:avLst/>
              <a:gdLst>
                <a:gd name="T0" fmla="*/ 120 w 120"/>
                <a:gd name="T1" fmla="*/ 8 h 16"/>
                <a:gd name="T2" fmla="*/ 112 w 120"/>
                <a:gd name="T3" fmla="*/ 16 h 16"/>
                <a:gd name="T4" fmla="*/ 8 w 120"/>
                <a:gd name="T5" fmla="*/ 16 h 16"/>
                <a:gd name="T6" fmla="*/ 0 w 120"/>
                <a:gd name="T7" fmla="*/ 8 h 16"/>
                <a:gd name="T8" fmla="*/ 0 w 120"/>
                <a:gd name="T9" fmla="*/ 8 h 16"/>
                <a:gd name="T10" fmla="*/ 8 w 120"/>
                <a:gd name="T11" fmla="*/ 0 h 16"/>
                <a:gd name="T12" fmla="*/ 112 w 120"/>
                <a:gd name="T13" fmla="*/ 0 h 16"/>
                <a:gd name="T14" fmla="*/ 120 w 120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16">
                  <a:moveTo>
                    <a:pt x="120" y="8"/>
                  </a:moveTo>
                  <a:cubicBezTo>
                    <a:pt x="120" y="12"/>
                    <a:pt x="116" y="16"/>
                    <a:pt x="112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6" y="0"/>
                    <a:pt x="120" y="3"/>
                    <a:pt x="120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4" name="Group 49"/>
          <p:cNvGrpSpPr>
            <a:grpSpLocks noChangeAspect="1"/>
          </p:cNvGrpSpPr>
          <p:nvPr/>
        </p:nvGrpSpPr>
        <p:grpSpPr bwMode="auto">
          <a:xfrm>
            <a:off x="745721" y="4062180"/>
            <a:ext cx="476138" cy="579624"/>
            <a:chOff x="1541" y="-155"/>
            <a:chExt cx="934" cy="1137"/>
          </a:xfrm>
        </p:grpSpPr>
        <p:sp>
          <p:nvSpPr>
            <p:cNvPr id="65" name="Freeform 50"/>
            <p:cNvSpPr/>
            <p:nvPr/>
          </p:nvSpPr>
          <p:spPr bwMode="auto">
            <a:xfrm>
              <a:off x="1541" y="288"/>
              <a:ext cx="934" cy="694"/>
            </a:xfrm>
            <a:custGeom>
              <a:avLst/>
              <a:gdLst>
                <a:gd name="T0" fmla="*/ 0 w 48"/>
                <a:gd name="T1" fmla="*/ 0 h 36"/>
                <a:gd name="T2" fmla="*/ 0 w 48"/>
                <a:gd name="T3" fmla="*/ 33 h 36"/>
                <a:gd name="T4" fmla="*/ 3 w 48"/>
                <a:gd name="T5" fmla="*/ 36 h 36"/>
                <a:gd name="T6" fmla="*/ 45 w 48"/>
                <a:gd name="T7" fmla="*/ 36 h 36"/>
                <a:gd name="T8" fmla="*/ 48 w 48"/>
                <a:gd name="T9" fmla="*/ 33 h 36"/>
                <a:gd name="T10" fmla="*/ 48 w 48"/>
                <a:gd name="T11" fmla="*/ 0 h 36"/>
                <a:gd name="T12" fmla="*/ 0 w 48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36">
                  <a:moveTo>
                    <a:pt x="0" y="0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5"/>
                    <a:pt x="1" y="36"/>
                    <a:pt x="3" y="36"/>
                  </a:cubicBezTo>
                  <a:cubicBezTo>
                    <a:pt x="13" y="36"/>
                    <a:pt x="35" y="36"/>
                    <a:pt x="45" y="36"/>
                  </a:cubicBezTo>
                  <a:cubicBezTo>
                    <a:pt x="47" y="36"/>
                    <a:pt x="48" y="35"/>
                    <a:pt x="48" y="33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51"/>
            <p:cNvSpPr>
              <a:spLocks noEditPoints="1"/>
            </p:cNvSpPr>
            <p:nvPr/>
          </p:nvSpPr>
          <p:spPr bwMode="auto">
            <a:xfrm>
              <a:off x="1541" y="-78"/>
              <a:ext cx="934" cy="289"/>
            </a:xfrm>
            <a:custGeom>
              <a:avLst/>
              <a:gdLst>
                <a:gd name="T0" fmla="*/ 48 w 48"/>
                <a:gd name="T1" fmla="*/ 3 h 15"/>
                <a:gd name="T2" fmla="*/ 45 w 48"/>
                <a:gd name="T3" fmla="*/ 0 h 15"/>
                <a:gd name="T4" fmla="*/ 3 w 48"/>
                <a:gd name="T5" fmla="*/ 0 h 15"/>
                <a:gd name="T6" fmla="*/ 0 w 48"/>
                <a:gd name="T7" fmla="*/ 3 h 15"/>
                <a:gd name="T8" fmla="*/ 0 w 48"/>
                <a:gd name="T9" fmla="*/ 15 h 15"/>
                <a:gd name="T10" fmla="*/ 48 w 48"/>
                <a:gd name="T11" fmla="*/ 15 h 15"/>
                <a:gd name="T12" fmla="*/ 48 w 48"/>
                <a:gd name="T13" fmla="*/ 3 h 15"/>
                <a:gd name="T14" fmla="*/ 3 w 48"/>
                <a:gd name="T15" fmla="*/ 12 h 15"/>
                <a:gd name="T16" fmla="*/ 45 w 48"/>
                <a:gd name="T17" fmla="*/ 12 h 15"/>
                <a:gd name="T18" fmla="*/ 45 w 48"/>
                <a:gd name="T19" fmla="*/ 4 h 15"/>
                <a:gd name="T20" fmla="*/ 3 w 48"/>
                <a:gd name="T21" fmla="*/ 4 h 15"/>
                <a:gd name="T22" fmla="*/ 3 w 48"/>
                <a:gd name="T23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" h="15">
                  <a:moveTo>
                    <a:pt x="48" y="3"/>
                  </a:moveTo>
                  <a:cubicBezTo>
                    <a:pt x="48" y="2"/>
                    <a:pt x="47" y="0"/>
                    <a:pt x="45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8" y="3"/>
                    <a:pt x="48" y="3"/>
                    <a:pt x="48" y="3"/>
                  </a:cubicBezTo>
                  <a:close/>
                  <a:moveTo>
                    <a:pt x="3" y="12"/>
                  </a:moveTo>
                  <a:cubicBezTo>
                    <a:pt x="45" y="12"/>
                    <a:pt x="45" y="12"/>
                    <a:pt x="45" y="12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2"/>
                    <a:pt x="3" y="12"/>
                    <a:pt x="3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52"/>
            <p:cNvSpPr/>
            <p:nvPr/>
          </p:nvSpPr>
          <p:spPr bwMode="auto">
            <a:xfrm>
              <a:off x="1541" y="-1"/>
              <a:ext cx="39" cy="212"/>
            </a:xfrm>
            <a:custGeom>
              <a:avLst/>
              <a:gdLst>
                <a:gd name="T0" fmla="*/ 1 w 2"/>
                <a:gd name="T1" fmla="*/ 0 h 11"/>
                <a:gd name="T2" fmla="*/ 1 w 2"/>
                <a:gd name="T3" fmla="*/ 0 h 11"/>
                <a:gd name="T4" fmla="*/ 0 w 2"/>
                <a:gd name="T5" fmla="*/ 1 h 11"/>
                <a:gd name="T6" fmla="*/ 0 w 2"/>
                <a:gd name="T7" fmla="*/ 10 h 11"/>
                <a:gd name="T8" fmla="*/ 1 w 2"/>
                <a:gd name="T9" fmla="*/ 11 h 11"/>
                <a:gd name="T10" fmla="*/ 1 w 2"/>
                <a:gd name="T11" fmla="*/ 11 h 11"/>
                <a:gd name="T12" fmla="*/ 2 w 2"/>
                <a:gd name="T13" fmla="*/ 10 h 11"/>
                <a:gd name="T14" fmla="*/ 2 w 2"/>
                <a:gd name="T15" fmla="*/ 1 h 11"/>
                <a:gd name="T16" fmla="*/ 1 w 2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1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3"/>
                    <a:pt x="0" y="7"/>
                    <a:pt x="0" y="10"/>
                  </a:cubicBezTo>
                  <a:cubicBezTo>
                    <a:pt x="0" y="10"/>
                    <a:pt x="0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1"/>
                    <a:pt x="2" y="10"/>
                    <a:pt x="2" y="10"/>
                  </a:cubicBezTo>
                  <a:cubicBezTo>
                    <a:pt x="2" y="7"/>
                    <a:pt x="2" y="3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53"/>
            <p:cNvSpPr/>
            <p:nvPr/>
          </p:nvSpPr>
          <p:spPr bwMode="auto">
            <a:xfrm>
              <a:off x="1696" y="-155"/>
              <a:ext cx="59" cy="231"/>
            </a:xfrm>
            <a:custGeom>
              <a:avLst/>
              <a:gdLst>
                <a:gd name="T0" fmla="*/ 1 w 3"/>
                <a:gd name="T1" fmla="*/ 0 h 12"/>
                <a:gd name="T2" fmla="*/ 1 w 3"/>
                <a:gd name="T3" fmla="*/ 0 h 12"/>
                <a:gd name="T4" fmla="*/ 0 w 3"/>
                <a:gd name="T5" fmla="*/ 2 h 12"/>
                <a:gd name="T6" fmla="*/ 0 w 3"/>
                <a:gd name="T7" fmla="*/ 10 h 12"/>
                <a:gd name="T8" fmla="*/ 1 w 3"/>
                <a:gd name="T9" fmla="*/ 12 h 12"/>
                <a:gd name="T10" fmla="*/ 1 w 3"/>
                <a:gd name="T11" fmla="*/ 12 h 12"/>
                <a:gd name="T12" fmla="*/ 3 w 3"/>
                <a:gd name="T13" fmla="*/ 10 h 12"/>
                <a:gd name="T14" fmla="*/ 3 w 3"/>
                <a:gd name="T15" fmla="*/ 2 h 12"/>
                <a:gd name="T16" fmla="*/ 1 w 3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5"/>
                    <a:pt x="0" y="7"/>
                    <a:pt x="0" y="10"/>
                  </a:cubicBezTo>
                  <a:cubicBezTo>
                    <a:pt x="0" y="11"/>
                    <a:pt x="0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2" y="12"/>
                    <a:pt x="3" y="11"/>
                    <a:pt x="3" y="10"/>
                  </a:cubicBezTo>
                  <a:cubicBezTo>
                    <a:pt x="3" y="7"/>
                    <a:pt x="3" y="5"/>
                    <a:pt x="3" y="2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54"/>
            <p:cNvSpPr/>
            <p:nvPr/>
          </p:nvSpPr>
          <p:spPr bwMode="auto">
            <a:xfrm>
              <a:off x="1871" y="-155"/>
              <a:ext cx="78" cy="231"/>
            </a:xfrm>
            <a:custGeom>
              <a:avLst/>
              <a:gdLst>
                <a:gd name="T0" fmla="*/ 2 w 4"/>
                <a:gd name="T1" fmla="*/ 0 h 12"/>
                <a:gd name="T2" fmla="*/ 2 w 4"/>
                <a:gd name="T3" fmla="*/ 0 h 12"/>
                <a:gd name="T4" fmla="*/ 0 w 4"/>
                <a:gd name="T5" fmla="*/ 2 h 12"/>
                <a:gd name="T6" fmla="*/ 0 w 4"/>
                <a:gd name="T7" fmla="*/ 10 h 12"/>
                <a:gd name="T8" fmla="*/ 2 w 4"/>
                <a:gd name="T9" fmla="*/ 12 h 12"/>
                <a:gd name="T10" fmla="*/ 2 w 4"/>
                <a:gd name="T11" fmla="*/ 12 h 12"/>
                <a:gd name="T12" fmla="*/ 4 w 4"/>
                <a:gd name="T13" fmla="*/ 10 h 12"/>
                <a:gd name="T14" fmla="*/ 4 w 4"/>
                <a:gd name="T15" fmla="*/ 2 h 12"/>
                <a:gd name="T16" fmla="*/ 2 w 4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1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7"/>
                    <a:pt x="0" y="10"/>
                  </a:cubicBezTo>
                  <a:cubicBezTo>
                    <a:pt x="0" y="11"/>
                    <a:pt x="1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3" y="12"/>
                    <a:pt x="4" y="11"/>
                    <a:pt x="4" y="10"/>
                  </a:cubicBezTo>
                  <a:cubicBezTo>
                    <a:pt x="4" y="7"/>
                    <a:pt x="4" y="5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55"/>
            <p:cNvSpPr/>
            <p:nvPr/>
          </p:nvSpPr>
          <p:spPr bwMode="auto">
            <a:xfrm>
              <a:off x="2066" y="-155"/>
              <a:ext cx="58" cy="231"/>
            </a:xfrm>
            <a:custGeom>
              <a:avLst/>
              <a:gdLst>
                <a:gd name="T0" fmla="*/ 2 w 3"/>
                <a:gd name="T1" fmla="*/ 0 h 12"/>
                <a:gd name="T2" fmla="*/ 2 w 3"/>
                <a:gd name="T3" fmla="*/ 0 h 12"/>
                <a:gd name="T4" fmla="*/ 0 w 3"/>
                <a:gd name="T5" fmla="*/ 2 h 12"/>
                <a:gd name="T6" fmla="*/ 0 w 3"/>
                <a:gd name="T7" fmla="*/ 10 h 12"/>
                <a:gd name="T8" fmla="*/ 2 w 3"/>
                <a:gd name="T9" fmla="*/ 12 h 12"/>
                <a:gd name="T10" fmla="*/ 2 w 3"/>
                <a:gd name="T11" fmla="*/ 12 h 12"/>
                <a:gd name="T12" fmla="*/ 3 w 3"/>
                <a:gd name="T13" fmla="*/ 10 h 12"/>
                <a:gd name="T14" fmla="*/ 3 w 3"/>
                <a:gd name="T15" fmla="*/ 2 h 12"/>
                <a:gd name="T16" fmla="*/ 2 w 3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7"/>
                    <a:pt x="0" y="10"/>
                  </a:cubicBezTo>
                  <a:cubicBezTo>
                    <a:pt x="0" y="11"/>
                    <a:pt x="1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3" y="12"/>
                    <a:pt x="3" y="11"/>
                    <a:pt x="3" y="10"/>
                  </a:cubicBezTo>
                  <a:cubicBezTo>
                    <a:pt x="3" y="7"/>
                    <a:pt x="3" y="5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56"/>
            <p:cNvSpPr/>
            <p:nvPr/>
          </p:nvSpPr>
          <p:spPr bwMode="auto">
            <a:xfrm>
              <a:off x="2261" y="-155"/>
              <a:ext cx="58" cy="231"/>
            </a:xfrm>
            <a:custGeom>
              <a:avLst/>
              <a:gdLst>
                <a:gd name="T0" fmla="*/ 2 w 3"/>
                <a:gd name="T1" fmla="*/ 0 h 12"/>
                <a:gd name="T2" fmla="*/ 2 w 3"/>
                <a:gd name="T3" fmla="*/ 0 h 12"/>
                <a:gd name="T4" fmla="*/ 0 w 3"/>
                <a:gd name="T5" fmla="*/ 2 h 12"/>
                <a:gd name="T6" fmla="*/ 0 w 3"/>
                <a:gd name="T7" fmla="*/ 10 h 12"/>
                <a:gd name="T8" fmla="*/ 2 w 3"/>
                <a:gd name="T9" fmla="*/ 12 h 12"/>
                <a:gd name="T10" fmla="*/ 2 w 3"/>
                <a:gd name="T11" fmla="*/ 12 h 12"/>
                <a:gd name="T12" fmla="*/ 3 w 3"/>
                <a:gd name="T13" fmla="*/ 10 h 12"/>
                <a:gd name="T14" fmla="*/ 3 w 3"/>
                <a:gd name="T15" fmla="*/ 2 h 12"/>
                <a:gd name="T16" fmla="*/ 2 w 3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7"/>
                    <a:pt x="0" y="10"/>
                  </a:cubicBezTo>
                  <a:cubicBezTo>
                    <a:pt x="0" y="11"/>
                    <a:pt x="1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3" y="11"/>
                    <a:pt x="3" y="10"/>
                  </a:cubicBezTo>
                  <a:cubicBezTo>
                    <a:pt x="3" y="7"/>
                    <a:pt x="3" y="5"/>
                    <a:pt x="3" y="2"/>
                  </a:cubicBezTo>
                  <a:cubicBezTo>
                    <a:pt x="3" y="1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2" name="Freeform 15"/>
          <p:cNvSpPr>
            <a:spLocks noEditPoints="1"/>
          </p:cNvSpPr>
          <p:nvPr/>
        </p:nvSpPr>
        <p:spPr bwMode="auto">
          <a:xfrm>
            <a:off x="2952578" y="4035619"/>
            <a:ext cx="519583" cy="632747"/>
          </a:xfrm>
          <a:custGeom>
            <a:avLst/>
            <a:gdLst>
              <a:gd name="T0" fmla="*/ 18 w 36"/>
              <a:gd name="T1" fmla="*/ 5 h 44"/>
              <a:gd name="T2" fmla="*/ 36 w 36"/>
              <a:gd name="T3" fmla="*/ 23 h 44"/>
              <a:gd name="T4" fmla="*/ 22 w 36"/>
              <a:gd name="T5" fmla="*/ 40 h 44"/>
              <a:gd name="T6" fmla="*/ 31 w 36"/>
              <a:gd name="T7" fmla="*/ 43 h 44"/>
              <a:gd name="T8" fmla="*/ 31 w 36"/>
              <a:gd name="T9" fmla="*/ 44 h 44"/>
              <a:gd name="T10" fmla="*/ 5 w 36"/>
              <a:gd name="T11" fmla="*/ 44 h 44"/>
              <a:gd name="T12" fmla="*/ 5 w 36"/>
              <a:gd name="T13" fmla="*/ 43 h 44"/>
              <a:gd name="T14" fmla="*/ 13 w 36"/>
              <a:gd name="T15" fmla="*/ 40 h 44"/>
              <a:gd name="T16" fmla="*/ 0 w 36"/>
              <a:gd name="T17" fmla="*/ 23 h 44"/>
              <a:gd name="T18" fmla="*/ 18 w 36"/>
              <a:gd name="T19" fmla="*/ 5 h 44"/>
              <a:gd name="T20" fmla="*/ 18 w 36"/>
              <a:gd name="T21" fmla="*/ 5 h 44"/>
              <a:gd name="T22" fmla="*/ 17 w 36"/>
              <a:gd name="T23" fmla="*/ 21 h 44"/>
              <a:gd name="T24" fmla="*/ 16 w 36"/>
              <a:gd name="T25" fmla="*/ 16 h 44"/>
              <a:gd name="T26" fmla="*/ 18 w 36"/>
              <a:gd name="T27" fmla="*/ 14 h 44"/>
              <a:gd name="T28" fmla="*/ 19 w 36"/>
              <a:gd name="T29" fmla="*/ 16 h 44"/>
              <a:gd name="T30" fmla="*/ 18 w 36"/>
              <a:gd name="T31" fmla="*/ 21 h 44"/>
              <a:gd name="T32" fmla="*/ 19 w 36"/>
              <a:gd name="T33" fmla="*/ 23 h 44"/>
              <a:gd name="T34" fmla="*/ 19 w 36"/>
              <a:gd name="T35" fmla="*/ 24 h 44"/>
              <a:gd name="T36" fmla="*/ 24 w 36"/>
              <a:gd name="T37" fmla="*/ 28 h 44"/>
              <a:gd name="T38" fmla="*/ 27 w 36"/>
              <a:gd name="T39" fmla="*/ 32 h 44"/>
              <a:gd name="T40" fmla="*/ 22 w 36"/>
              <a:gd name="T41" fmla="*/ 29 h 44"/>
              <a:gd name="T42" fmla="*/ 19 w 36"/>
              <a:gd name="T43" fmla="*/ 24 h 44"/>
              <a:gd name="T44" fmla="*/ 18 w 36"/>
              <a:gd name="T45" fmla="*/ 25 h 44"/>
              <a:gd name="T46" fmla="*/ 16 w 36"/>
              <a:gd name="T47" fmla="*/ 23 h 44"/>
              <a:gd name="T48" fmla="*/ 17 w 36"/>
              <a:gd name="T49" fmla="*/ 21 h 44"/>
              <a:gd name="T50" fmla="*/ 17 w 36"/>
              <a:gd name="T51" fmla="*/ 21 h 44"/>
              <a:gd name="T52" fmla="*/ 4 w 36"/>
              <a:gd name="T53" fmla="*/ 22 h 44"/>
              <a:gd name="T54" fmla="*/ 6 w 36"/>
              <a:gd name="T55" fmla="*/ 22 h 44"/>
              <a:gd name="T56" fmla="*/ 6 w 36"/>
              <a:gd name="T57" fmla="*/ 24 h 44"/>
              <a:gd name="T58" fmla="*/ 4 w 36"/>
              <a:gd name="T59" fmla="*/ 24 h 44"/>
              <a:gd name="T60" fmla="*/ 17 w 36"/>
              <a:gd name="T61" fmla="*/ 37 h 44"/>
              <a:gd name="T62" fmla="*/ 17 w 36"/>
              <a:gd name="T63" fmla="*/ 35 h 44"/>
              <a:gd name="T64" fmla="*/ 18 w 36"/>
              <a:gd name="T65" fmla="*/ 35 h 44"/>
              <a:gd name="T66" fmla="*/ 18 w 36"/>
              <a:gd name="T67" fmla="*/ 37 h 44"/>
              <a:gd name="T68" fmla="*/ 32 w 36"/>
              <a:gd name="T69" fmla="*/ 24 h 44"/>
              <a:gd name="T70" fmla="*/ 29 w 36"/>
              <a:gd name="T71" fmla="*/ 24 h 44"/>
              <a:gd name="T72" fmla="*/ 29 w 36"/>
              <a:gd name="T73" fmla="*/ 22 h 44"/>
              <a:gd name="T74" fmla="*/ 32 w 36"/>
              <a:gd name="T75" fmla="*/ 22 h 44"/>
              <a:gd name="T76" fmla="*/ 18 w 36"/>
              <a:gd name="T77" fmla="*/ 9 h 44"/>
              <a:gd name="T78" fmla="*/ 18 w 36"/>
              <a:gd name="T79" fmla="*/ 11 h 44"/>
              <a:gd name="T80" fmla="*/ 17 w 36"/>
              <a:gd name="T81" fmla="*/ 11 h 44"/>
              <a:gd name="T82" fmla="*/ 17 w 36"/>
              <a:gd name="T83" fmla="*/ 9 h 44"/>
              <a:gd name="T84" fmla="*/ 4 w 36"/>
              <a:gd name="T85" fmla="*/ 22 h 44"/>
              <a:gd name="T86" fmla="*/ 4 w 36"/>
              <a:gd name="T87" fmla="*/ 22 h 44"/>
              <a:gd name="T88" fmla="*/ 17 w 36"/>
              <a:gd name="T89" fmla="*/ 0 h 44"/>
              <a:gd name="T90" fmla="*/ 19 w 36"/>
              <a:gd name="T91" fmla="*/ 0 h 44"/>
              <a:gd name="T92" fmla="*/ 20 w 36"/>
              <a:gd name="T93" fmla="*/ 2 h 44"/>
              <a:gd name="T94" fmla="*/ 20 w 36"/>
              <a:gd name="T95" fmla="*/ 4 h 44"/>
              <a:gd name="T96" fmla="*/ 18 w 36"/>
              <a:gd name="T97" fmla="*/ 3 h 44"/>
              <a:gd name="T98" fmla="*/ 15 w 36"/>
              <a:gd name="T99" fmla="*/ 4 h 44"/>
              <a:gd name="T100" fmla="*/ 15 w 36"/>
              <a:gd name="T101" fmla="*/ 2 h 44"/>
              <a:gd name="T102" fmla="*/ 17 w 36"/>
              <a:gd name="T103" fmla="*/ 0 h 44"/>
              <a:gd name="T104" fmla="*/ 17 w 36"/>
              <a:gd name="T105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6" h="44">
                <a:moveTo>
                  <a:pt x="18" y="5"/>
                </a:moveTo>
                <a:cubicBezTo>
                  <a:pt x="27" y="5"/>
                  <a:pt x="36" y="13"/>
                  <a:pt x="36" y="23"/>
                </a:cubicBezTo>
                <a:cubicBezTo>
                  <a:pt x="36" y="31"/>
                  <a:pt x="30" y="39"/>
                  <a:pt x="22" y="40"/>
                </a:cubicBezTo>
                <a:cubicBezTo>
                  <a:pt x="31" y="43"/>
                  <a:pt x="31" y="43"/>
                  <a:pt x="31" y="43"/>
                </a:cubicBezTo>
                <a:cubicBezTo>
                  <a:pt x="31" y="44"/>
                  <a:pt x="31" y="44"/>
                  <a:pt x="31" y="44"/>
                </a:cubicBezTo>
                <a:cubicBezTo>
                  <a:pt x="5" y="44"/>
                  <a:pt x="5" y="44"/>
                  <a:pt x="5" y="44"/>
                </a:cubicBezTo>
                <a:cubicBezTo>
                  <a:pt x="5" y="43"/>
                  <a:pt x="5" y="43"/>
                  <a:pt x="5" y="43"/>
                </a:cubicBezTo>
                <a:cubicBezTo>
                  <a:pt x="13" y="40"/>
                  <a:pt x="13" y="40"/>
                  <a:pt x="13" y="40"/>
                </a:cubicBezTo>
                <a:cubicBezTo>
                  <a:pt x="6" y="39"/>
                  <a:pt x="0" y="31"/>
                  <a:pt x="0" y="23"/>
                </a:cubicBezTo>
                <a:cubicBezTo>
                  <a:pt x="0" y="13"/>
                  <a:pt x="8" y="5"/>
                  <a:pt x="18" y="5"/>
                </a:cubicBezTo>
                <a:cubicBezTo>
                  <a:pt x="18" y="5"/>
                  <a:pt x="18" y="5"/>
                  <a:pt x="18" y="5"/>
                </a:cubicBezTo>
                <a:close/>
                <a:moveTo>
                  <a:pt x="17" y="21"/>
                </a:moveTo>
                <a:cubicBezTo>
                  <a:pt x="16" y="16"/>
                  <a:pt x="16" y="16"/>
                  <a:pt x="16" y="16"/>
                </a:cubicBezTo>
                <a:cubicBezTo>
                  <a:pt x="18" y="14"/>
                  <a:pt x="18" y="14"/>
                  <a:pt x="18" y="14"/>
                </a:cubicBezTo>
                <a:cubicBezTo>
                  <a:pt x="19" y="16"/>
                  <a:pt x="19" y="16"/>
                  <a:pt x="19" y="16"/>
                </a:cubicBezTo>
                <a:cubicBezTo>
                  <a:pt x="18" y="21"/>
                  <a:pt x="18" y="21"/>
                  <a:pt x="18" y="21"/>
                </a:cubicBezTo>
                <a:cubicBezTo>
                  <a:pt x="19" y="22"/>
                  <a:pt x="19" y="22"/>
                  <a:pt x="19" y="23"/>
                </a:cubicBezTo>
                <a:cubicBezTo>
                  <a:pt x="19" y="23"/>
                  <a:pt x="19" y="24"/>
                  <a:pt x="19" y="24"/>
                </a:cubicBezTo>
                <a:cubicBezTo>
                  <a:pt x="24" y="28"/>
                  <a:pt x="24" y="28"/>
                  <a:pt x="24" y="28"/>
                </a:cubicBezTo>
                <a:cubicBezTo>
                  <a:pt x="27" y="32"/>
                  <a:pt x="27" y="32"/>
                  <a:pt x="27" y="32"/>
                </a:cubicBezTo>
                <a:cubicBezTo>
                  <a:pt x="22" y="29"/>
                  <a:pt x="22" y="29"/>
                  <a:pt x="22" y="29"/>
                </a:cubicBezTo>
                <a:cubicBezTo>
                  <a:pt x="19" y="24"/>
                  <a:pt x="19" y="24"/>
                  <a:pt x="19" y="24"/>
                </a:cubicBezTo>
                <a:cubicBezTo>
                  <a:pt x="19" y="25"/>
                  <a:pt x="18" y="25"/>
                  <a:pt x="18" y="25"/>
                </a:cubicBezTo>
                <a:cubicBezTo>
                  <a:pt x="17" y="25"/>
                  <a:pt x="16" y="24"/>
                  <a:pt x="16" y="23"/>
                </a:cubicBezTo>
                <a:cubicBezTo>
                  <a:pt x="16" y="22"/>
                  <a:pt x="16" y="22"/>
                  <a:pt x="17" y="21"/>
                </a:cubicBezTo>
                <a:cubicBezTo>
                  <a:pt x="17" y="21"/>
                  <a:pt x="17" y="21"/>
                  <a:pt x="17" y="21"/>
                </a:cubicBezTo>
                <a:close/>
                <a:moveTo>
                  <a:pt x="4" y="22"/>
                </a:moveTo>
                <a:cubicBezTo>
                  <a:pt x="6" y="22"/>
                  <a:pt x="6" y="22"/>
                  <a:pt x="6" y="22"/>
                </a:cubicBezTo>
                <a:cubicBezTo>
                  <a:pt x="6" y="24"/>
                  <a:pt x="6" y="24"/>
                  <a:pt x="6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31"/>
                  <a:pt x="10" y="36"/>
                  <a:pt x="17" y="37"/>
                </a:cubicBezTo>
                <a:cubicBezTo>
                  <a:pt x="17" y="35"/>
                  <a:pt x="17" y="35"/>
                  <a:pt x="17" y="35"/>
                </a:cubicBezTo>
                <a:cubicBezTo>
                  <a:pt x="18" y="35"/>
                  <a:pt x="18" y="35"/>
                  <a:pt x="18" y="35"/>
                </a:cubicBezTo>
                <a:cubicBezTo>
                  <a:pt x="18" y="37"/>
                  <a:pt x="18" y="37"/>
                  <a:pt x="18" y="37"/>
                </a:cubicBezTo>
                <a:cubicBezTo>
                  <a:pt x="25" y="36"/>
                  <a:pt x="31" y="31"/>
                  <a:pt x="32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22"/>
                  <a:pt x="29" y="22"/>
                  <a:pt x="29" y="22"/>
                </a:cubicBezTo>
                <a:cubicBezTo>
                  <a:pt x="32" y="22"/>
                  <a:pt x="32" y="22"/>
                  <a:pt x="32" y="22"/>
                </a:cubicBezTo>
                <a:cubicBezTo>
                  <a:pt x="31" y="15"/>
                  <a:pt x="25" y="9"/>
                  <a:pt x="18" y="9"/>
                </a:cubicBezTo>
                <a:cubicBezTo>
                  <a:pt x="18" y="11"/>
                  <a:pt x="18" y="11"/>
                  <a:pt x="18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9"/>
                  <a:pt x="17" y="9"/>
                  <a:pt x="17" y="9"/>
                </a:cubicBezTo>
                <a:cubicBezTo>
                  <a:pt x="10" y="9"/>
                  <a:pt x="4" y="15"/>
                  <a:pt x="4" y="22"/>
                </a:cubicBezTo>
                <a:cubicBezTo>
                  <a:pt x="4" y="22"/>
                  <a:pt x="4" y="22"/>
                  <a:pt x="4" y="22"/>
                </a:cubicBezTo>
                <a:close/>
                <a:moveTo>
                  <a:pt x="17" y="0"/>
                </a:moveTo>
                <a:cubicBezTo>
                  <a:pt x="19" y="0"/>
                  <a:pt x="19" y="0"/>
                  <a:pt x="19" y="0"/>
                </a:cubicBezTo>
                <a:cubicBezTo>
                  <a:pt x="20" y="0"/>
                  <a:pt x="20" y="1"/>
                  <a:pt x="20" y="2"/>
                </a:cubicBezTo>
                <a:cubicBezTo>
                  <a:pt x="20" y="4"/>
                  <a:pt x="20" y="4"/>
                  <a:pt x="20" y="4"/>
                </a:cubicBezTo>
                <a:cubicBezTo>
                  <a:pt x="19" y="4"/>
                  <a:pt x="19" y="3"/>
                  <a:pt x="18" y="3"/>
                </a:cubicBezTo>
                <a:cubicBezTo>
                  <a:pt x="17" y="3"/>
                  <a:pt x="16" y="4"/>
                  <a:pt x="15" y="4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1"/>
                  <a:pt x="16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74" name="Group 67"/>
          <p:cNvGrpSpPr>
            <a:grpSpLocks noChangeAspect="1"/>
          </p:cNvGrpSpPr>
          <p:nvPr/>
        </p:nvGrpSpPr>
        <p:grpSpPr bwMode="auto">
          <a:xfrm>
            <a:off x="4139866" y="3953009"/>
            <a:ext cx="358050" cy="375548"/>
            <a:chOff x="5541" y="-146"/>
            <a:chExt cx="1064" cy="1116"/>
          </a:xfrm>
          <a:solidFill>
            <a:srgbClr val="29B9A6"/>
          </a:solidFill>
        </p:grpSpPr>
        <p:sp>
          <p:nvSpPr>
            <p:cNvPr id="75" name="Freeform 68"/>
            <p:cNvSpPr>
              <a:spLocks noEditPoints="1"/>
            </p:cNvSpPr>
            <p:nvPr/>
          </p:nvSpPr>
          <p:spPr bwMode="auto">
            <a:xfrm>
              <a:off x="5541" y="-108"/>
              <a:ext cx="1064" cy="1078"/>
            </a:xfrm>
            <a:custGeom>
              <a:avLst/>
              <a:gdLst>
                <a:gd name="T0" fmla="*/ 28 w 55"/>
                <a:gd name="T1" fmla="*/ 28 h 56"/>
                <a:gd name="T2" fmla="*/ 53 w 55"/>
                <a:gd name="T3" fmla="*/ 16 h 56"/>
                <a:gd name="T4" fmla="*/ 55 w 55"/>
                <a:gd name="T5" fmla="*/ 28 h 56"/>
                <a:gd name="T6" fmla="*/ 28 w 55"/>
                <a:gd name="T7" fmla="*/ 56 h 56"/>
                <a:gd name="T8" fmla="*/ 0 w 55"/>
                <a:gd name="T9" fmla="*/ 28 h 56"/>
                <a:gd name="T10" fmla="*/ 28 w 55"/>
                <a:gd name="T11" fmla="*/ 0 h 56"/>
                <a:gd name="T12" fmla="*/ 28 w 55"/>
                <a:gd name="T13" fmla="*/ 28 h 56"/>
                <a:gd name="T14" fmla="*/ 49 w 55"/>
                <a:gd name="T15" fmla="*/ 37 h 56"/>
                <a:gd name="T16" fmla="*/ 48 w 55"/>
                <a:gd name="T17" fmla="*/ 39 h 56"/>
                <a:gd name="T18" fmla="*/ 41 w 55"/>
                <a:gd name="T19" fmla="*/ 47 h 56"/>
                <a:gd name="T20" fmla="*/ 40 w 55"/>
                <a:gd name="T21" fmla="*/ 48 h 56"/>
                <a:gd name="T22" fmla="*/ 31 w 55"/>
                <a:gd name="T23" fmla="*/ 51 h 56"/>
                <a:gd name="T24" fmla="*/ 29 w 55"/>
                <a:gd name="T25" fmla="*/ 51 h 56"/>
                <a:gd name="T26" fmla="*/ 20 w 55"/>
                <a:gd name="T27" fmla="*/ 50 h 56"/>
                <a:gd name="T28" fmla="*/ 14 w 55"/>
                <a:gd name="T29" fmla="*/ 47 h 56"/>
                <a:gd name="T30" fmla="*/ 12 w 55"/>
                <a:gd name="T31" fmla="*/ 45 h 56"/>
                <a:gd name="T32" fmla="*/ 6 w 55"/>
                <a:gd name="T33" fmla="*/ 36 h 56"/>
                <a:gd name="T34" fmla="*/ 5 w 55"/>
                <a:gd name="T35" fmla="*/ 34 h 56"/>
                <a:gd name="T36" fmla="*/ 5 w 55"/>
                <a:gd name="T37" fmla="*/ 25 h 56"/>
                <a:gd name="T38" fmla="*/ 5 w 55"/>
                <a:gd name="T39" fmla="*/ 22 h 56"/>
                <a:gd name="T40" fmla="*/ 10 w 55"/>
                <a:gd name="T41" fmla="*/ 13 h 56"/>
                <a:gd name="T42" fmla="*/ 12 w 55"/>
                <a:gd name="T43" fmla="*/ 11 h 56"/>
                <a:gd name="T44" fmla="*/ 23 w 55"/>
                <a:gd name="T45" fmla="*/ 5 h 56"/>
                <a:gd name="T46" fmla="*/ 23 w 55"/>
                <a:gd name="T47" fmla="*/ 35 h 56"/>
                <a:gd name="T48" fmla="*/ 50 w 55"/>
                <a:gd name="T49" fmla="*/ 23 h 56"/>
                <a:gd name="T50" fmla="*/ 50 w 55"/>
                <a:gd name="T51" fmla="*/ 35 h 56"/>
                <a:gd name="T52" fmla="*/ 49 w 55"/>
                <a:gd name="T53" fmla="*/ 3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5" h="56">
                  <a:moveTo>
                    <a:pt x="28" y="28"/>
                  </a:moveTo>
                  <a:cubicBezTo>
                    <a:pt x="53" y="16"/>
                    <a:pt x="53" y="16"/>
                    <a:pt x="53" y="16"/>
                  </a:cubicBezTo>
                  <a:cubicBezTo>
                    <a:pt x="55" y="20"/>
                    <a:pt x="55" y="24"/>
                    <a:pt x="55" y="28"/>
                  </a:cubicBezTo>
                  <a:cubicBezTo>
                    <a:pt x="55" y="43"/>
                    <a:pt x="43" y="56"/>
                    <a:pt x="28" y="56"/>
                  </a:cubicBezTo>
                  <a:cubicBezTo>
                    <a:pt x="12" y="56"/>
                    <a:pt x="0" y="43"/>
                    <a:pt x="0" y="28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28"/>
                    <a:pt x="28" y="28"/>
                    <a:pt x="28" y="28"/>
                  </a:cubicBezTo>
                  <a:close/>
                  <a:moveTo>
                    <a:pt x="49" y="37"/>
                  </a:moveTo>
                  <a:cubicBezTo>
                    <a:pt x="48" y="39"/>
                    <a:pt x="48" y="39"/>
                    <a:pt x="48" y="39"/>
                  </a:cubicBezTo>
                  <a:cubicBezTo>
                    <a:pt x="46" y="42"/>
                    <a:pt x="44" y="45"/>
                    <a:pt x="41" y="47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37" y="50"/>
                    <a:pt x="34" y="51"/>
                    <a:pt x="31" y="51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25" y="51"/>
                    <a:pt x="23" y="51"/>
                    <a:pt x="20" y="50"/>
                  </a:cubicBezTo>
                  <a:cubicBezTo>
                    <a:pt x="17" y="49"/>
                    <a:pt x="16" y="48"/>
                    <a:pt x="14" y="47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9" y="43"/>
                    <a:pt x="7" y="40"/>
                    <a:pt x="6" y="36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4" y="31"/>
                    <a:pt x="4" y="28"/>
                    <a:pt x="5" y="25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19"/>
                    <a:pt x="7" y="16"/>
                    <a:pt x="10" y="13"/>
                  </a:cubicBezTo>
                  <a:cubicBezTo>
                    <a:pt x="10" y="12"/>
                    <a:pt x="11" y="12"/>
                    <a:pt x="12" y="11"/>
                  </a:cubicBezTo>
                  <a:cubicBezTo>
                    <a:pt x="15" y="8"/>
                    <a:pt x="19" y="6"/>
                    <a:pt x="23" y="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1" y="27"/>
                    <a:pt x="51" y="31"/>
                    <a:pt x="50" y="35"/>
                  </a:cubicBezTo>
                  <a:cubicBezTo>
                    <a:pt x="49" y="37"/>
                    <a:pt x="49" y="37"/>
                    <a:pt x="49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69"/>
            <p:cNvSpPr/>
            <p:nvPr/>
          </p:nvSpPr>
          <p:spPr bwMode="auto">
            <a:xfrm>
              <a:off x="6160" y="-146"/>
              <a:ext cx="407" cy="462"/>
            </a:xfrm>
            <a:custGeom>
              <a:avLst/>
              <a:gdLst>
                <a:gd name="T0" fmla="*/ 0 w 21"/>
                <a:gd name="T1" fmla="*/ 0 h 24"/>
                <a:gd name="T2" fmla="*/ 21 w 21"/>
                <a:gd name="T3" fmla="*/ 14 h 24"/>
                <a:gd name="T4" fmla="*/ 0 w 21"/>
                <a:gd name="T5" fmla="*/ 24 h 24"/>
                <a:gd name="T6" fmla="*/ 0 w 21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4">
                  <a:moveTo>
                    <a:pt x="0" y="0"/>
                  </a:moveTo>
                  <a:cubicBezTo>
                    <a:pt x="9" y="0"/>
                    <a:pt x="18" y="5"/>
                    <a:pt x="21" y="1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8" name="Group 12"/>
          <p:cNvGrpSpPr>
            <a:grpSpLocks noChangeAspect="1"/>
          </p:cNvGrpSpPr>
          <p:nvPr/>
        </p:nvGrpSpPr>
        <p:grpSpPr bwMode="auto">
          <a:xfrm>
            <a:off x="4116674" y="2027876"/>
            <a:ext cx="404434" cy="366854"/>
            <a:chOff x="2535" y="1120"/>
            <a:chExt cx="635" cy="576"/>
          </a:xfrm>
          <a:solidFill>
            <a:srgbClr val="84CBC5"/>
          </a:solidFill>
        </p:grpSpPr>
        <p:sp>
          <p:nvSpPr>
            <p:cNvPr id="79" name="Freeform 13"/>
            <p:cNvSpPr/>
            <p:nvPr/>
          </p:nvSpPr>
          <p:spPr bwMode="auto">
            <a:xfrm>
              <a:off x="2535" y="1626"/>
              <a:ext cx="635" cy="70"/>
            </a:xfrm>
            <a:custGeom>
              <a:avLst/>
              <a:gdLst>
                <a:gd name="T0" fmla="*/ 136 w 136"/>
                <a:gd name="T1" fmla="*/ 7 h 15"/>
                <a:gd name="T2" fmla="*/ 128 w 136"/>
                <a:gd name="T3" fmla="*/ 15 h 15"/>
                <a:gd name="T4" fmla="*/ 8 w 136"/>
                <a:gd name="T5" fmla="*/ 15 h 15"/>
                <a:gd name="T6" fmla="*/ 0 w 136"/>
                <a:gd name="T7" fmla="*/ 7 h 15"/>
                <a:gd name="T8" fmla="*/ 0 w 136"/>
                <a:gd name="T9" fmla="*/ 7 h 15"/>
                <a:gd name="T10" fmla="*/ 8 w 136"/>
                <a:gd name="T11" fmla="*/ 0 h 15"/>
                <a:gd name="T12" fmla="*/ 128 w 136"/>
                <a:gd name="T13" fmla="*/ 0 h 15"/>
                <a:gd name="T14" fmla="*/ 136 w 136"/>
                <a:gd name="T15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6" h="15">
                  <a:moveTo>
                    <a:pt x="136" y="7"/>
                  </a:moveTo>
                  <a:cubicBezTo>
                    <a:pt x="136" y="12"/>
                    <a:pt x="133" y="15"/>
                    <a:pt x="12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3" y="15"/>
                    <a:pt x="0" y="12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3" y="0"/>
                    <a:pt x="136" y="3"/>
                    <a:pt x="13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14"/>
            <p:cNvSpPr/>
            <p:nvPr/>
          </p:nvSpPr>
          <p:spPr bwMode="auto">
            <a:xfrm>
              <a:off x="2614" y="1369"/>
              <a:ext cx="75" cy="220"/>
            </a:xfrm>
            <a:custGeom>
              <a:avLst/>
              <a:gdLst>
                <a:gd name="T0" fmla="*/ 8 w 16"/>
                <a:gd name="T1" fmla="*/ 47 h 47"/>
                <a:gd name="T2" fmla="*/ 0 w 16"/>
                <a:gd name="T3" fmla="*/ 39 h 47"/>
                <a:gd name="T4" fmla="*/ 0 w 16"/>
                <a:gd name="T5" fmla="*/ 8 h 47"/>
                <a:gd name="T6" fmla="*/ 8 w 16"/>
                <a:gd name="T7" fmla="*/ 0 h 47"/>
                <a:gd name="T8" fmla="*/ 8 w 16"/>
                <a:gd name="T9" fmla="*/ 0 h 47"/>
                <a:gd name="T10" fmla="*/ 16 w 16"/>
                <a:gd name="T11" fmla="*/ 8 h 47"/>
                <a:gd name="T12" fmla="*/ 16 w 16"/>
                <a:gd name="T13" fmla="*/ 39 h 47"/>
                <a:gd name="T14" fmla="*/ 8 w 16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47">
                  <a:moveTo>
                    <a:pt x="8" y="47"/>
                  </a:moveTo>
                  <a:cubicBezTo>
                    <a:pt x="4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4"/>
                    <a:pt x="12" y="47"/>
                    <a:pt x="8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15"/>
            <p:cNvSpPr/>
            <p:nvPr/>
          </p:nvSpPr>
          <p:spPr bwMode="auto">
            <a:xfrm>
              <a:off x="2750" y="1369"/>
              <a:ext cx="70" cy="220"/>
            </a:xfrm>
            <a:custGeom>
              <a:avLst/>
              <a:gdLst>
                <a:gd name="T0" fmla="*/ 8 w 15"/>
                <a:gd name="T1" fmla="*/ 47 h 47"/>
                <a:gd name="T2" fmla="*/ 0 w 15"/>
                <a:gd name="T3" fmla="*/ 39 h 47"/>
                <a:gd name="T4" fmla="*/ 0 w 15"/>
                <a:gd name="T5" fmla="*/ 8 h 47"/>
                <a:gd name="T6" fmla="*/ 8 w 15"/>
                <a:gd name="T7" fmla="*/ 0 h 47"/>
                <a:gd name="T8" fmla="*/ 8 w 15"/>
                <a:gd name="T9" fmla="*/ 0 h 47"/>
                <a:gd name="T10" fmla="*/ 15 w 15"/>
                <a:gd name="T11" fmla="*/ 8 h 47"/>
                <a:gd name="T12" fmla="*/ 15 w 15"/>
                <a:gd name="T13" fmla="*/ 39 h 47"/>
                <a:gd name="T14" fmla="*/ 8 w 15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47">
                  <a:moveTo>
                    <a:pt x="8" y="47"/>
                  </a:moveTo>
                  <a:cubicBezTo>
                    <a:pt x="3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44"/>
                    <a:pt x="12" y="47"/>
                    <a:pt x="8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16"/>
            <p:cNvSpPr/>
            <p:nvPr/>
          </p:nvSpPr>
          <p:spPr bwMode="auto">
            <a:xfrm>
              <a:off x="2885" y="1369"/>
              <a:ext cx="70" cy="220"/>
            </a:xfrm>
            <a:custGeom>
              <a:avLst/>
              <a:gdLst>
                <a:gd name="T0" fmla="*/ 7 w 15"/>
                <a:gd name="T1" fmla="*/ 47 h 47"/>
                <a:gd name="T2" fmla="*/ 0 w 15"/>
                <a:gd name="T3" fmla="*/ 39 h 47"/>
                <a:gd name="T4" fmla="*/ 0 w 15"/>
                <a:gd name="T5" fmla="*/ 8 h 47"/>
                <a:gd name="T6" fmla="*/ 7 w 15"/>
                <a:gd name="T7" fmla="*/ 0 h 47"/>
                <a:gd name="T8" fmla="*/ 7 w 15"/>
                <a:gd name="T9" fmla="*/ 0 h 47"/>
                <a:gd name="T10" fmla="*/ 15 w 15"/>
                <a:gd name="T11" fmla="*/ 8 h 47"/>
                <a:gd name="T12" fmla="*/ 15 w 15"/>
                <a:gd name="T13" fmla="*/ 39 h 47"/>
                <a:gd name="T14" fmla="*/ 7 w 15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47">
                  <a:moveTo>
                    <a:pt x="7" y="47"/>
                  </a:moveTo>
                  <a:cubicBezTo>
                    <a:pt x="3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44"/>
                    <a:pt x="12" y="47"/>
                    <a:pt x="7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17"/>
            <p:cNvSpPr/>
            <p:nvPr/>
          </p:nvSpPr>
          <p:spPr bwMode="auto">
            <a:xfrm>
              <a:off x="3016" y="1369"/>
              <a:ext cx="74" cy="220"/>
            </a:xfrm>
            <a:custGeom>
              <a:avLst/>
              <a:gdLst>
                <a:gd name="T0" fmla="*/ 8 w 16"/>
                <a:gd name="T1" fmla="*/ 47 h 47"/>
                <a:gd name="T2" fmla="*/ 0 w 16"/>
                <a:gd name="T3" fmla="*/ 39 h 47"/>
                <a:gd name="T4" fmla="*/ 0 w 16"/>
                <a:gd name="T5" fmla="*/ 8 h 47"/>
                <a:gd name="T6" fmla="*/ 8 w 16"/>
                <a:gd name="T7" fmla="*/ 0 h 47"/>
                <a:gd name="T8" fmla="*/ 8 w 16"/>
                <a:gd name="T9" fmla="*/ 0 h 47"/>
                <a:gd name="T10" fmla="*/ 16 w 16"/>
                <a:gd name="T11" fmla="*/ 8 h 47"/>
                <a:gd name="T12" fmla="*/ 16 w 16"/>
                <a:gd name="T13" fmla="*/ 39 h 47"/>
                <a:gd name="T14" fmla="*/ 8 w 16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47">
                  <a:moveTo>
                    <a:pt x="8" y="47"/>
                  </a:moveTo>
                  <a:cubicBezTo>
                    <a:pt x="4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4"/>
                    <a:pt x="12" y="47"/>
                    <a:pt x="8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18"/>
            <p:cNvSpPr/>
            <p:nvPr/>
          </p:nvSpPr>
          <p:spPr bwMode="auto">
            <a:xfrm>
              <a:off x="2656" y="1120"/>
              <a:ext cx="392" cy="117"/>
            </a:xfrm>
            <a:custGeom>
              <a:avLst/>
              <a:gdLst>
                <a:gd name="T0" fmla="*/ 84 w 84"/>
                <a:gd name="T1" fmla="*/ 25 h 25"/>
                <a:gd name="T2" fmla="*/ 52 w 84"/>
                <a:gd name="T3" fmla="*/ 4 h 25"/>
                <a:gd name="T4" fmla="*/ 32 w 84"/>
                <a:gd name="T5" fmla="*/ 4 h 25"/>
                <a:gd name="T6" fmla="*/ 18 w 84"/>
                <a:gd name="T7" fmla="*/ 13 h 25"/>
                <a:gd name="T8" fmla="*/ 0 w 84"/>
                <a:gd name="T9" fmla="*/ 25 h 25"/>
                <a:gd name="T10" fmla="*/ 84 w 84"/>
                <a:gd name="T1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25">
                  <a:moveTo>
                    <a:pt x="84" y="25"/>
                  </a:moveTo>
                  <a:cubicBezTo>
                    <a:pt x="52" y="4"/>
                    <a:pt x="52" y="4"/>
                    <a:pt x="52" y="4"/>
                  </a:cubicBezTo>
                  <a:cubicBezTo>
                    <a:pt x="46" y="0"/>
                    <a:pt x="38" y="0"/>
                    <a:pt x="32" y="4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0" y="25"/>
                    <a:pt x="0" y="25"/>
                    <a:pt x="0" y="25"/>
                  </a:cubicBezTo>
                  <a:lnTo>
                    <a:pt x="84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19"/>
            <p:cNvSpPr/>
            <p:nvPr/>
          </p:nvSpPr>
          <p:spPr bwMode="auto">
            <a:xfrm>
              <a:off x="2572" y="1275"/>
              <a:ext cx="560" cy="75"/>
            </a:xfrm>
            <a:custGeom>
              <a:avLst/>
              <a:gdLst>
                <a:gd name="T0" fmla="*/ 120 w 120"/>
                <a:gd name="T1" fmla="*/ 8 h 16"/>
                <a:gd name="T2" fmla="*/ 112 w 120"/>
                <a:gd name="T3" fmla="*/ 16 h 16"/>
                <a:gd name="T4" fmla="*/ 8 w 120"/>
                <a:gd name="T5" fmla="*/ 16 h 16"/>
                <a:gd name="T6" fmla="*/ 0 w 120"/>
                <a:gd name="T7" fmla="*/ 8 h 16"/>
                <a:gd name="T8" fmla="*/ 0 w 120"/>
                <a:gd name="T9" fmla="*/ 8 h 16"/>
                <a:gd name="T10" fmla="*/ 8 w 120"/>
                <a:gd name="T11" fmla="*/ 0 h 16"/>
                <a:gd name="T12" fmla="*/ 112 w 120"/>
                <a:gd name="T13" fmla="*/ 0 h 16"/>
                <a:gd name="T14" fmla="*/ 120 w 120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16">
                  <a:moveTo>
                    <a:pt x="120" y="8"/>
                  </a:moveTo>
                  <a:cubicBezTo>
                    <a:pt x="120" y="12"/>
                    <a:pt x="116" y="16"/>
                    <a:pt x="112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6" y="0"/>
                    <a:pt x="120" y="3"/>
                    <a:pt x="12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6" name="Freeform 15"/>
          <p:cNvSpPr>
            <a:spLocks noEditPoints="1"/>
          </p:cNvSpPr>
          <p:nvPr/>
        </p:nvSpPr>
        <p:spPr bwMode="auto">
          <a:xfrm>
            <a:off x="4142934" y="2949620"/>
            <a:ext cx="351916" cy="428562"/>
          </a:xfrm>
          <a:custGeom>
            <a:avLst/>
            <a:gdLst>
              <a:gd name="T0" fmla="*/ 18 w 36"/>
              <a:gd name="T1" fmla="*/ 5 h 44"/>
              <a:gd name="T2" fmla="*/ 36 w 36"/>
              <a:gd name="T3" fmla="*/ 23 h 44"/>
              <a:gd name="T4" fmla="*/ 22 w 36"/>
              <a:gd name="T5" fmla="*/ 40 h 44"/>
              <a:gd name="T6" fmla="*/ 31 w 36"/>
              <a:gd name="T7" fmla="*/ 43 h 44"/>
              <a:gd name="T8" fmla="*/ 31 w 36"/>
              <a:gd name="T9" fmla="*/ 44 h 44"/>
              <a:gd name="T10" fmla="*/ 5 w 36"/>
              <a:gd name="T11" fmla="*/ 44 h 44"/>
              <a:gd name="T12" fmla="*/ 5 w 36"/>
              <a:gd name="T13" fmla="*/ 43 h 44"/>
              <a:gd name="T14" fmla="*/ 13 w 36"/>
              <a:gd name="T15" fmla="*/ 40 h 44"/>
              <a:gd name="T16" fmla="*/ 0 w 36"/>
              <a:gd name="T17" fmla="*/ 23 h 44"/>
              <a:gd name="T18" fmla="*/ 18 w 36"/>
              <a:gd name="T19" fmla="*/ 5 h 44"/>
              <a:gd name="T20" fmla="*/ 18 w 36"/>
              <a:gd name="T21" fmla="*/ 5 h 44"/>
              <a:gd name="T22" fmla="*/ 17 w 36"/>
              <a:gd name="T23" fmla="*/ 21 h 44"/>
              <a:gd name="T24" fmla="*/ 16 w 36"/>
              <a:gd name="T25" fmla="*/ 16 h 44"/>
              <a:gd name="T26" fmla="*/ 18 w 36"/>
              <a:gd name="T27" fmla="*/ 14 h 44"/>
              <a:gd name="T28" fmla="*/ 19 w 36"/>
              <a:gd name="T29" fmla="*/ 16 h 44"/>
              <a:gd name="T30" fmla="*/ 18 w 36"/>
              <a:gd name="T31" fmla="*/ 21 h 44"/>
              <a:gd name="T32" fmla="*/ 19 w 36"/>
              <a:gd name="T33" fmla="*/ 23 h 44"/>
              <a:gd name="T34" fmla="*/ 19 w 36"/>
              <a:gd name="T35" fmla="*/ 24 h 44"/>
              <a:gd name="T36" fmla="*/ 24 w 36"/>
              <a:gd name="T37" fmla="*/ 28 h 44"/>
              <a:gd name="T38" fmla="*/ 27 w 36"/>
              <a:gd name="T39" fmla="*/ 32 h 44"/>
              <a:gd name="T40" fmla="*/ 22 w 36"/>
              <a:gd name="T41" fmla="*/ 29 h 44"/>
              <a:gd name="T42" fmla="*/ 19 w 36"/>
              <a:gd name="T43" fmla="*/ 24 h 44"/>
              <a:gd name="T44" fmla="*/ 18 w 36"/>
              <a:gd name="T45" fmla="*/ 25 h 44"/>
              <a:gd name="T46" fmla="*/ 16 w 36"/>
              <a:gd name="T47" fmla="*/ 23 h 44"/>
              <a:gd name="T48" fmla="*/ 17 w 36"/>
              <a:gd name="T49" fmla="*/ 21 h 44"/>
              <a:gd name="T50" fmla="*/ 17 w 36"/>
              <a:gd name="T51" fmla="*/ 21 h 44"/>
              <a:gd name="T52" fmla="*/ 4 w 36"/>
              <a:gd name="T53" fmla="*/ 22 h 44"/>
              <a:gd name="T54" fmla="*/ 6 w 36"/>
              <a:gd name="T55" fmla="*/ 22 h 44"/>
              <a:gd name="T56" fmla="*/ 6 w 36"/>
              <a:gd name="T57" fmla="*/ 24 h 44"/>
              <a:gd name="T58" fmla="*/ 4 w 36"/>
              <a:gd name="T59" fmla="*/ 24 h 44"/>
              <a:gd name="T60" fmla="*/ 17 w 36"/>
              <a:gd name="T61" fmla="*/ 37 h 44"/>
              <a:gd name="T62" fmla="*/ 17 w 36"/>
              <a:gd name="T63" fmla="*/ 35 h 44"/>
              <a:gd name="T64" fmla="*/ 18 w 36"/>
              <a:gd name="T65" fmla="*/ 35 h 44"/>
              <a:gd name="T66" fmla="*/ 18 w 36"/>
              <a:gd name="T67" fmla="*/ 37 h 44"/>
              <a:gd name="T68" fmla="*/ 32 w 36"/>
              <a:gd name="T69" fmla="*/ 24 h 44"/>
              <a:gd name="T70" fmla="*/ 29 w 36"/>
              <a:gd name="T71" fmla="*/ 24 h 44"/>
              <a:gd name="T72" fmla="*/ 29 w 36"/>
              <a:gd name="T73" fmla="*/ 22 h 44"/>
              <a:gd name="T74" fmla="*/ 32 w 36"/>
              <a:gd name="T75" fmla="*/ 22 h 44"/>
              <a:gd name="T76" fmla="*/ 18 w 36"/>
              <a:gd name="T77" fmla="*/ 9 h 44"/>
              <a:gd name="T78" fmla="*/ 18 w 36"/>
              <a:gd name="T79" fmla="*/ 11 h 44"/>
              <a:gd name="T80" fmla="*/ 17 w 36"/>
              <a:gd name="T81" fmla="*/ 11 h 44"/>
              <a:gd name="T82" fmla="*/ 17 w 36"/>
              <a:gd name="T83" fmla="*/ 9 h 44"/>
              <a:gd name="T84" fmla="*/ 4 w 36"/>
              <a:gd name="T85" fmla="*/ 22 h 44"/>
              <a:gd name="T86" fmla="*/ 4 w 36"/>
              <a:gd name="T87" fmla="*/ 22 h 44"/>
              <a:gd name="T88" fmla="*/ 17 w 36"/>
              <a:gd name="T89" fmla="*/ 0 h 44"/>
              <a:gd name="T90" fmla="*/ 19 w 36"/>
              <a:gd name="T91" fmla="*/ 0 h 44"/>
              <a:gd name="T92" fmla="*/ 20 w 36"/>
              <a:gd name="T93" fmla="*/ 2 h 44"/>
              <a:gd name="T94" fmla="*/ 20 w 36"/>
              <a:gd name="T95" fmla="*/ 4 h 44"/>
              <a:gd name="T96" fmla="*/ 18 w 36"/>
              <a:gd name="T97" fmla="*/ 3 h 44"/>
              <a:gd name="T98" fmla="*/ 15 w 36"/>
              <a:gd name="T99" fmla="*/ 4 h 44"/>
              <a:gd name="T100" fmla="*/ 15 w 36"/>
              <a:gd name="T101" fmla="*/ 2 h 44"/>
              <a:gd name="T102" fmla="*/ 17 w 36"/>
              <a:gd name="T103" fmla="*/ 0 h 44"/>
              <a:gd name="T104" fmla="*/ 17 w 36"/>
              <a:gd name="T105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6" h="44">
                <a:moveTo>
                  <a:pt x="18" y="5"/>
                </a:moveTo>
                <a:cubicBezTo>
                  <a:pt x="27" y="5"/>
                  <a:pt x="36" y="13"/>
                  <a:pt x="36" y="23"/>
                </a:cubicBezTo>
                <a:cubicBezTo>
                  <a:pt x="36" y="31"/>
                  <a:pt x="30" y="39"/>
                  <a:pt x="22" y="40"/>
                </a:cubicBezTo>
                <a:cubicBezTo>
                  <a:pt x="31" y="43"/>
                  <a:pt x="31" y="43"/>
                  <a:pt x="31" y="43"/>
                </a:cubicBezTo>
                <a:cubicBezTo>
                  <a:pt x="31" y="44"/>
                  <a:pt x="31" y="44"/>
                  <a:pt x="31" y="44"/>
                </a:cubicBezTo>
                <a:cubicBezTo>
                  <a:pt x="5" y="44"/>
                  <a:pt x="5" y="44"/>
                  <a:pt x="5" y="44"/>
                </a:cubicBezTo>
                <a:cubicBezTo>
                  <a:pt x="5" y="43"/>
                  <a:pt x="5" y="43"/>
                  <a:pt x="5" y="43"/>
                </a:cubicBezTo>
                <a:cubicBezTo>
                  <a:pt x="13" y="40"/>
                  <a:pt x="13" y="40"/>
                  <a:pt x="13" y="40"/>
                </a:cubicBezTo>
                <a:cubicBezTo>
                  <a:pt x="6" y="39"/>
                  <a:pt x="0" y="31"/>
                  <a:pt x="0" y="23"/>
                </a:cubicBezTo>
                <a:cubicBezTo>
                  <a:pt x="0" y="13"/>
                  <a:pt x="8" y="5"/>
                  <a:pt x="18" y="5"/>
                </a:cubicBezTo>
                <a:cubicBezTo>
                  <a:pt x="18" y="5"/>
                  <a:pt x="18" y="5"/>
                  <a:pt x="18" y="5"/>
                </a:cubicBezTo>
                <a:close/>
                <a:moveTo>
                  <a:pt x="17" y="21"/>
                </a:moveTo>
                <a:cubicBezTo>
                  <a:pt x="16" y="16"/>
                  <a:pt x="16" y="16"/>
                  <a:pt x="16" y="16"/>
                </a:cubicBezTo>
                <a:cubicBezTo>
                  <a:pt x="18" y="14"/>
                  <a:pt x="18" y="14"/>
                  <a:pt x="18" y="14"/>
                </a:cubicBezTo>
                <a:cubicBezTo>
                  <a:pt x="19" y="16"/>
                  <a:pt x="19" y="16"/>
                  <a:pt x="19" y="16"/>
                </a:cubicBezTo>
                <a:cubicBezTo>
                  <a:pt x="18" y="21"/>
                  <a:pt x="18" y="21"/>
                  <a:pt x="18" y="21"/>
                </a:cubicBezTo>
                <a:cubicBezTo>
                  <a:pt x="19" y="22"/>
                  <a:pt x="19" y="22"/>
                  <a:pt x="19" y="23"/>
                </a:cubicBezTo>
                <a:cubicBezTo>
                  <a:pt x="19" y="23"/>
                  <a:pt x="19" y="24"/>
                  <a:pt x="19" y="24"/>
                </a:cubicBezTo>
                <a:cubicBezTo>
                  <a:pt x="24" y="28"/>
                  <a:pt x="24" y="28"/>
                  <a:pt x="24" y="28"/>
                </a:cubicBezTo>
                <a:cubicBezTo>
                  <a:pt x="27" y="32"/>
                  <a:pt x="27" y="32"/>
                  <a:pt x="27" y="32"/>
                </a:cubicBezTo>
                <a:cubicBezTo>
                  <a:pt x="22" y="29"/>
                  <a:pt x="22" y="29"/>
                  <a:pt x="22" y="29"/>
                </a:cubicBezTo>
                <a:cubicBezTo>
                  <a:pt x="19" y="24"/>
                  <a:pt x="19" y="24"/>
                  <a:pt x="19" y="24"/>
                </a:cubicBezTo>
                <a:cubicBezTo>
                  <a:pt x="19" y="25"/>
                  <a:pt x="18" y="25"/>
                  <a:pt x="18" y="25"/>
                </a:cubicBezTo>
                <a:cubicBezTo>
                  <a:pt x="17" y="25"/>
                  <a:pt x="16" y="24"/>
                  <a:pt x="16" y="23"/>
                </a:cubicBezTo>
                <a:cubicBezTo>
                  <a:pt x="16" y="22"/>
                  <a:pt x="16" y="22"/>
                  <a:pt x="17" y="21"/>
                </a:cubicBezTo>
                <a:cubicBezTo>
                  <a:pt x="17" y="21"/>
                  <a:pt x="17" y="21"/>
                  <a:pt x="17" y="21"/>
                </a:cubicBezTo>
                <a:close/>
                <a:moveTo>
                  <a:pt x="4" y="22"/>
                </a:moveTo>
                <a:cubicBezTo>
                  <a:pt x="6" y="22"/>
                  <a:pt x="6" y="22"/>
                  <a:pt x="6" y="22"/>
                </a:cubicBezTo>
                <a:cubicBezTo>
                  <a:pt x="6" y="24"/>
                  <a:pt x="6" y="24"/>
                  <a:pt x="6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31"/>
                  <a:pt x="10" y="36"/>
                  <a:pt x="17" y="37"/>
                </a:cubicBezTo>
                <a:cubicBezTo>
                  <a:pt x="17" y="35"/>
                  <a:pt x="17" y="35"/>
                  <a:pt x="17" y="35"/>
                </a:cubicBezTo>
                <a:cubicBezTo>
                  <a:pt x="18" y="35"/>
                  <a:pt x="18" y="35"/>
                  <a:pt x="18" y="35"/>
                </a:cubicBezTo>
                <a:cubicBezTo>
                  <a:pt x="18" y="37"/>
                  <a:pt x="18" y="37"/>
                  <a:pt x="18" y="37"/>
                </a:cubicBezTo>
                <a:cubicBezTo>
                  <a:pt x="25" y="36"/>
                  <a:pt x="31" y="31"/>
                  <a:pt x="32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22"/>
                  <a:pt x="29" y="22"/>
                  <a:pt x="29" y="22"/>
                </a:cubicBezTo>
                <a:cubicBezTo>
                  <a:pt x="32" y="22"/>
                  <a:pt x="32" y="22"/>
                  <a:pt x="32" y="22"/>
                </a:cubicBezTo>
                <a:cubicBezTo>
                  <a:pt x="31" y="15"/>
                  <a:pt x="25" y="9"/>
                  <a:pt x="18" y="9"/>
                </a:cubicBezTo>
                <a:cubicBezTo>
                  <a:pt x="18" y="11"/>
                  <a:pt x="18" y="11"/>
                  <a:pt x="18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9"/>
                  <a:pt x="17" y="9"/>
                  <a:pt x="17" y="9"/>
                </a:cubicBezTo>
                <a:cubicBezTo>
                  <a:pt x="10" y="9"/>
                  <a:pt x="4" y="15"/>
                  <a:pt x="4" y="22"/>
                </a:cubicBezTo>
                <a:cubicBezTo>
                  <a:pt x="4" y="22"/>
                  <a:pt x="4" y="22"/>
                  <a:pt x="4" y="22"/>
                </a:cubicBezTo>
                <a:close/>
                <a:moveTo>
                  <a:pt x="17" y="0"/>
                </a:moveTo>
                <a:cubicBezTo>
                  <a:pt x="19" y="0"/>
                  <a:pt x="19" y="0"/>
                  <a:pt x="19" y="0"/>
                </a:cubicBezTo>
                <a:cubicBezTo>
                  <a:pt x="20" y="0"/>
                  <a:pt x="20" y="1"/>
                  <a:pt x="20" y="2"/>
                </a:cubicBezTo>
                <a:cubicBezTo>
                  <a:pt x="20" y="4"/>
                  <a:pt x="20" y="4"/>
                  <a:pt x="20" y="4"/>
                </a:cubicBezTo>
                <a:cubicBezTo>
                  <a:pt x="19" y="4"/>
                  <a:pt x="19" y="3"/>
                  <a:pt x="18" y="3"/>
                </a:cubicBezTo>
                <a:cubicBezTo>
                  <a:pt x="17" y="3"/>
                  <a:pt x="16" y="4"/>
                  <a:pt x="15" y="4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1"/>
                  <a:pt x="16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close/>
              </a:path>
            </a:pathLst>
          </a:custGeom>
          <a:solidFill>
            <a:srgbClr val="F4726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87" name="Group 49"/>
          <p:cNvGrpSpPr>
            <a:grpSpLocks noChangeAspect="1"/>
          </p:cNvGrpSpPr>
          <p:nvPr/>
        </p:nvGrpSpPr>
        <p:grpSpPr bwMode="auto">
          <a:xfrm>
            <a:off x="4157646" y="4891537"/>
            <a:ext cx="322490" cy="392582"/>
            <a:chOff x="1541" y="-155"/>
            <a:chExt cx="934" cy="1137"/>
          </a:xfrm>
          <a:solidFill>
            <a:srgbClr val="F8D35E"/>
          </a:solidFill>
        </p:grpSpPr>
        <p:sp>
          <p:nvSpPr>
            <p:cNvPr id="88" name="Freeform 50"/>
            <p:cNvSpPr/>
            <p:nvPr/>
          </p:nvSpPr>
          <p:spPr bwMode="auto">
            <a:xfrm>
              <a:off x="1541" y="288"/>
              <a:ext cx="934" cy="694"/>
            </a:xfrm>
            <a:custGeom>
              <a:avLst/>
              <a:gdLst>
                <a:gd name="T0" fmla="*/ 0 w 48"/>
                <a:gd name="T1" fmla="*/ 0 h 36"/>
                <a:gd name="T2" fmla="*/ 0 w 48"/>
                <a:gd name="T3" fmla="*/ 33 h 36"/>
                <a:gd name="T4" fmla="*/ 3 w 48"/>
                <a:gd name="T5" fmla="*/ 36 h 36"/>
                <a:gd name="T6" fmla="*/ 45 w 48"/>
                <a:gd name="T7" fmla="*/ 36 h 36"/>
                <a:gd name="T8" fmla="*/ 48 w 48"/>
                <a:gd name="T9" fmla="*/ 33 h 36"/>
                <a:gd name="T10" fmla="*/ 48 w 48"/>
                <a:gd name="T11" fmla="*/ 0 h 36"/>
                <a:gd name="T12" fmla="*/ 0 w 48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36">
                  <a:moveTo>
                    <a:pt x="0" y="0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5"/>
                    <a:pt x="1" y="36"/>
                    <a:pt x="3" y="36"/>
                  </a:cubicBezTo>
                  <a:cubicBezTo>
                    <a:pt x="13" y="36"/>
                    <a:pt x="35" y="36"/>
                    <a:pt x="45" y="36"/>
                  </a:cubicBezTo>
                  <a:cubicBezTo>
                    <a:pt x="47" y="36"/>
                    <a:pt x="48" y="35"/>
                    <a:pt x="48" y="33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51"/>
            <p:cNvSpPr>
              <a:spLocks noEditPoints="1"/>
            </p:cNvSpPr>
            <p:nvPr/>
          </p:nvSpPr>
          <p:spPr bwMode="auto">
            <a:xfrm>
              <a:off x="1541" y="-78"/>
              <a:ext cx="934" cy="289"/>
            </a:xfrm>
            <a:custGeom>
              <a:avLst/>
              <a:gdLst>
                <a:gd name="T0" fmla="*/ 48 w 48"/>
                <a:gd name="T1" fmla="*/ 3 h 15"/>
                <a:gd name="T2" fmla="*/ 45 w 48"/>
                <a:gd name="T3" fmla="*/ 0 h 15"/>
                <a:gd name="T4" fmla="*/ 3 w 48"/>
                <a:gd name="T5" fmla="*/ 0 h 15"/>
                <a:gd name="T6" fmla="*/ 0 w 48"/>
                <a:gd name="T7" fmla="*/ 3 h 15"/>
                <a:gd name="T8" fmla="*/ 0 w 48"/>
                <a:gd name="T9" fmla="*/ 15 h 15"/>
                <a:gd name="T10" fmla="*/ 48 w 48"/>
                <a:gd name="T11" fmla="*/ 15 h 15"/>
                <a:gd name="T12" fmla="*/ 48 w 48"/>
                <a:gd name="T13" fmla="*/ 3 h 15"/>
                <a:gd name="T14" fmla="*/ 3 w 48"/>
                <a:gd name="T15" fmla="*/ 12 h 15"/>
                <a:gd name="T16" fmla="*/ 45 w 48"/>
                <a:gd name="T17" fmla="*/ 12 h 15"/>
                <a:gd name="T18" fmla="*/ 45 w 48"/>
                <a:gd name="T19" fmla="*/ 4 h 15"/>
                <a:gd name="T20" fmla="*/ 3 w 48"/>
                <a:gd name="T21" fmla="*/ 4 h 15"/>
                <a:gd name="T22" fmla="*/ 3 w 48"/>
                <a:gd name="T23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" h="15">
                  <a:moveTo>
                    <a:pt x="48" y="3"/>
                  </a:moveTo>
                  <a:cubicBezTo>
                    <a:pt x="48" y="2"/>
                    <a:pt x="47" y="0"/>
                    <a:pt x="45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8" y="3"/>
                    <a:pt x="48" y="3"/>
                    <a:pt x="48" y="3"/>
                  </a:cubicBezTo>
                  <a:close/>
                  <a:moveTo>
                    <a:pt x="3" y="12"/>
                  </a:moveTo>
                  <a:cubicBezTo>
                    <a:pt x="45" y="12"/>
                    <a:pt x="45" y="12"/>
                    <a:pt x="45" y="12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2"/>
                    <a:pt x="3" y="12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52"/>
            <p:cNvSpPr/>
            <p:nvPr/>
          </p:nvSpPr>
          <p:spPr bwMode="auto">
            <a:xfrm>
              <a:off x="1541" y="-1"/>
              <a:ext cx="39" cy="212"/>
            </a:xfrm>
            <a:custGeom>
              <a:avLst/>
              <a:gdLst>
                <a:gd name="T0" fmla="*/ 1 w 2"/>
                <a:gd name="T1" fmla="*/ 0 h 11"/>
                <a:gd name="T2" fmla="*/ 1 w 2"/>
                <a:gd name="T3" fmla="*/ 0 h 11"/>
                <a:gd name="T4" fmla="*/ 0 w 2"/>
                <a:gd name="T5" fmla="*/ 1 h 11"/>
                <a:gd name="T6" fmla="*/ 0 w 2"/>
                <a:gd name="T7" fmla="*/ 10 h 11"/>
                <a:gd name="T8" fmla="*/ 1 w 2"/>
                <a:gd name="T9" fmla="*/ 11 h 11"/>
                <a:gd name="T10" fmla="*/ 1 w 2"/>
                <a:gd name="T11" fmla="*/ 11 h 11"/>
                <a:gd name="T12" fmla="*/ 2 w 2"/>
                <a:gd name="T13" fmla="*/ 10 h 11"/>
                <a:gd name="T14" fmla="*/ 2 w 2"/>
                <a:gd name="T15" fmla="*/ 1 h 11"/>
                <a:gd name="T16" fmla="*/ 1 w 2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1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3"/>
                    <a:pt x="0" y="7"/>
                    <a:pt x="0" y="10"/>
                  </a:cubicBezTo>
                  <a:cubicBezTo>
                    <a:pt x="0" y="10"/>
                    <a:pt x="0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1"/>
                    <a:pt x="2" y="10"/>
                    <a:pt x="2" y="10"/>
                  </a:cubicBezTo>
                  <a:cubicBezTo>
                    <a:pt x="2" y="7"/>
                    <a:pt x="2" y="3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53"/>
            <p:cNvSpPr/>
            <p:nvPr/>
          </p:nvSpPr>
          <p:spPr bwMode="auto">
            <a:xfrm>
              <a:off x="1696" y="-155"/>
              <a:ext cx="59" cy="231"/>
            </a:xfrm>
            <a:custGeom>
              <a:avLst/>
              <a:gdLst>
                <a:gd name="T0" fmla="*/ 1 w 3"/>
                <a:gd name="T1" fmla="*/ 0 h 12"/>
                <a:gd name="T2" fmla="*/ 1 w 3"/>
                <a:gd name="T3" fmla="*/ 0 h 12"/>
                <a:gd name="T4" fmla="*/ 0 w 3"/>
                <a:gd name="T5" fmla="*/ 2 h 12"/>
                <a:gd name="T6" fmla="*/ 0 w 3"/>
                <a:gd name="T7" fmla="*/ 10 h 12"/>
                <a:gd name="T8" fmla="*/ 1 w 3"/>
                <a:gd name="T9" fmla="*/ 12 h 12"/>
                <a:gd name="T10" fmla="*/ 1 w 3"/>
                <a:gd name="T11" fmla="*/ 12 h 12"/>
                <a:gd name="T12" fmla="*/ 3 w 3"/>
                <a:gd name="T13" fmla="*/ 10 h 12"/>
                <a:gd name="T14" fmla="*/ 3 w 3"/>
                <a:gd name="T15" fmla="*/ 2 h 12"/>
                <a:gd name="T16" fmla="*/ 1 w 3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5"/>
                    <a:pt x="0" y="7"/>
                    <a:pt x="0" y="10"/>
                  </a:cubicBezTo>
                  <a:cubicBezTo>
                    <a:pt x="0" y="11"/>
                    <a:pt x="0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2" y="12"/>
                    <a:pt x="3" y="11"/>
                    <a:pt x="3" y="10"/>
                  </a:cubicBezTo>
                  <a:cubicBezTo>
                    <a:pt x="3" y="7"/>
                    <a:pt x="3" y="5"/>
                    <a:pt x="3" y="2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54"/>
            <p:cNvSpPr/>
            <p:nvPr/>
          </p:nvSpPr>
          <p:spPr bwMode="auto">
            <a:xfrm>
              <a:off x="1871" y="-155"/>
              <a:ext cx="78" cy="231"/>
            </a:xfrm>
            <a:custGeom>
              <a:avLst/>
              <a:gdLst>
                <a:gd name="T0" fmla="*/ 2 w 4"/>
                <a:gd name="T1" fmla="*/ 0 h 12"/>
                <a:gd name="T2" fmla="*/ 2 w 4"/>
                <a:gd name="T3" fmla="*/ 0 h 12"/>
                <a:gd name="T4" fmla="*/ 0 w 4"/>
                <a:gd name="T5" fmla="*/ 2 h 12"/>
                <a:gd name="T6" fmla="*/ 0 w 4"/>
                <a:gd name="T7" fmla="*/ 10 h 12"/>
                <a:gd name="T8" fmla="*/ 2 w 4"/>
                <a:gd name="T9" fmla="*/ 12 h 12"/>
                <a:gd name="T10" fmla="*/ 2 w 4"/>
                <a:gd name="T11" fmla="*/ 12 h 12"/>
                <a:gd name="T12" fmla="*/ 4 w 4"/>
                <a:gd name="T13" fmla="*/ 10 h 12"/>
                <a:gd name="T14" fmla="*/ 4 w 4"/>
                <a:gd name="T15" fmla="*/ 2 h 12"/>
                <a:gd name="T16" fmla="*/ 2 w 4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1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7"/>
                    <a:pt x="0" y="10"/>
                  </a:cubicBezTo>
                  <a:cubicBezTo>
                    <a:pt x="0" y="11"/>
                    <a:pt x="1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3" y="12"/>
                    <a:pt x="4" y="11"/>
                    <a:pt x="4" y="10"/>
                  </a:cubicBezTo>
                  <a:cubicBezTo>
                    <a:pt x="4" y="7"/>
                    <a:pt x="4" y="5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55"/>
            <p:cNvSpPr/>
            <p:nvPr/>
          </p:nvSpPr>
          <p:spPr bwMode="auto">
            <a:xfrm>
              <a:off x="2066" y="-155"/>
              <a:ext cx="58" cy="231"/>
            </a:xfrm>
            <a:custGeom>
              <a:avLst/>
              <a:gdLst>
                <a:gd name="T0" fmla="*/ 2 w 3"/>
                <a:gd name="T1" fmla="*/ 0 h 12"/>
                <a:gd name="T2" fmla="*/ 2 w 3"/>
                <a:gd name="T3" fmla="*/ 0 h 12"/>
                <a:gd name="T4" fmla="*/ 0 w 3"/>
                <a:gd name="T5" fmla="*/ 2 h 12"/>
                <a:gd name="T6" fmla="*/ 0 w 3"/>
                <a:gd name="T7" fmla="*/ 10 h 12"/>
                <a:gd name="T8" fmla="*/ 2 w 3"/>
                <a:gd name="T9" fmla="*/ 12 h 12"/>
                <a:gd name="T10" fmla="*/ 2 w 3"/>
                <a:gd name="T11" fmla="*/ 12 h 12"/>
                <a:gd name="T12" fmla="*/ 3 w 3"/>
                <a:gd name="T13" fmla="*/ 10 h 12"/>
                <a:gd name="T14" fmla="*/ 3 w 3"/>
                <a:gd name="T15" fmla="*/ 2 h 12"/>
                <a:gd name="T16" fmla="*/ 2 w 3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7"/>
                    <a:pt x="0" y="10"/>
                  </a:cubicBezTo>
                  <a:cubicBezTo>
                    <a:pt x="0" y="11"/>
                    <a:pt x="1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3" y="12"/>
                    <a:pt x="3" y="11"/>
                    <a:pt x="3" y="10"/>
                  </a:cubicBezTo>
                  <a:cubicBezTo>
                    <a:pt x="3" y="7"/>
                    <a:pt x="3" y="5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56"/>
            <p:cNvSpPr/>
            <p:nvPr/>
          </p:nvSpPr>
          <p:spPr bwMode="auto">
            <a:xfrm>
              <a:off x="2261" y="-155"/>
              <a:ext cx="58" cy="231"/>
            </a:xfrm>
            <a:custGeom>
              <a:avLst/>
              <a:gdLst>
                <a:gd name="T0" fmla="*/ 2 w 3"/>
                <a:gd name="T1" fmla="*/ 0 h 12"/>
                <a:gd name="T2" fmla="*/ 2 w 3"/>
                <a:gd name="T3" fmla="*/ 0 h 12"/>
                <a:gd name="T4" fmla="*/ 0 w 3"/>
                <a:gd name="T5" fmla="*/ 2 h 12"/>
                <a:gd name="T6" fmla="*/ 0 w 3"/>
                <a:gd name="T7" fmla="*/ 10 h 12"/>
                <a:gd name="T8" fmla="*/ 2 w 3"/>
                <a:gd name="T9" fmla="*/ 12 h 12"/>
                <a:gd name="T10" fmla="*/ 2 w 3"/>
                <a:gd name="T11" fmla="*/ 12 h 12"/>
                <a:gd name="T12" fmla="*/ 3 w 3"/>
                <a:gd name="T13" fmla="*/ 10 h 12"/>
                <a:gd name="T14" fmla="*/ 3 w 3"/>
                <a:gd name="T15" fmla="*/ 2 h 12"/>
                <a:gd name="T16" fmla="*/ 2 w 3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7"/>
                    <a:pt x="0" y="10"/>
                  </a:cubicBezTo>
                  <a:cubicBezTo>
                    <a:pt x="0" y="11"/>
                    <a:pt x="1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3" y="11"/>
                    <a:pt x="3" y="10"/>
                  </a:cubicBezTo>
                  <a:cubicBezTo>
                    <a:pt x="3" y="7"/>
                    <a:pt x="3" y="5"/>
                    <a:pt x="3" y="2"/>
                  </a:cubicBezTo>
                  <a:cubicBezTo>
                    <a:pt x="3" y="1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5" name="文本框 94"/>
          <p:cNvSpPr txBox="1"/>
          <p:nvPr/>
        </p:nvSpPr>
        <p:spPr>
          <a:xfrm>
            <a:off x="4723765" y="1965325"/>
            <a:ext cx="25736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后台：钉钉管理后台</a:t>
            </a:r>
            <a:endParaRPr lang="zh-CN" altLang="en-US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4723765" y="2927350"/>
            <a:ext cx="38385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访问方式：电脑、钉钉扫码登陆</a:t>
            </a:r>
            <a:endParaRPr lang="zh-CN" altLang="en-US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4745990" y="3896360"/>
            <a:ext cx="455231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登陆网址：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https://oa.dingtalk.com</a:t>
            </a:r>
            <a:endParaRPr lang="zh-CN" altLang="en-US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4777740" y="4845685"/>
            <a:ext cx="68897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职责：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创建区县内各学校架构，为每个学校指定管理员老师。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16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1" grpId="0" bldLvl="0" animBg="1"/>
      <p:bldP spid="42" grpId="0" bldLvl="0" animBg="1"/>
      <p:bldP spid="43" grpId="0" bldLvl="0" animBg="1"/>
      <p:bldP spid="72" grpId="0" bldLvl="0" animBg="1"/>
      <p:bldP spid="86" grpId="0" bldLvl="0" animBg="1"/>
      <p:bldP spid="95" grpId="0"/>
      <p:bldP spid="96" grpId="0"/>
      <p:bldP spid="97" grpId="0"/>
      <p:bldP spid="9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8" name="组合 37"/>
          <p:cNvGrpSpPr/>
          <p:nvPr/>
        </p:nvGrpSpPr>
        <p:grpSpPr>
          <a:xfrm>
            <a:off x="-12700" y="587118"/>
            <a:ext cx="4847208" cy="520091"/>
            <a:chOff x="-12700" y="587118"/>
            <a:chExt cx="4847208" cy="520091"/>
          </a:xfrm>
        </p:grpSpPr>
        <p:sp>
          <p:nvSpPr>
            <p:cNvPr id="39" name="文本框 38"/>
            <p:cNvSpPr txBox="1"/>
            <p:nvPr/>
          </p:nvSpPr>
          <p:spPr>
            <a:xfrm>
              <a:off x="495553" y="601100"/>
              <a:ext cx="4338955" cy="492125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 sz="5400" b="1" baseline="0">
                  <a:solidFill>
                    <a:srgbClr val="F8D35E"/>
                  </a:solidFill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r>
                <a:rPr lang="zh-CN" altLang="en-US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区县管理员 </a:t>
              </a:r>
              <a:r>
                <a:rPr lang="en-US" altLang="zh-CN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— </a:t>
              </a:r>
              <a:r>
                <a:rPr lang="zh-CN" altLang="en-US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操作流程</a:t>
              </a:r>
              <a:endPara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-12700" y="587118"/>
              <a:ext cx="393700" cy="520091"/>
            </a:xfrm>
            <a:prstGeom prst="rect">
              <a:avLst/>
            </a:prstGeom>
            <a:solidFill>
              <a:srgbClr val="F8D3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" name="图片 3" descr="操作流程-区县管理员"/>
          <p:cNvPicPr>
            <a:picLocks noChangeAspect="1"/>
          </p:cNvPicPr>
          <p:nvPr/>
        </p:nvPicPr>
        <p:blipFill>
          <a:blip r:embed="rId1"/>
          <a:srcRect l="80694" t="3318" b="66156"/>
          <a:stretch>
            <a:fillRect/>
          </a:stretch>
        </p:blipFill>
        <p:spPr>
          <a:xfrm>
            <a:off x="645795" y="1526540"/>
            <a:ext cx="1828165" cy="2176780"/>
          </a:xfrm>
          <a:prstGeom prst="rect">
            <a:avLst/>
          </a:prstGeom>
        </p:spPr>
      </p:pic>
      <p:sp>
        <p:nvSpPr>
          <p:cNvPr id="60" name="Text Placeholder 3"/>
          <p:cNvSpPr txBox="1"/>
          <p:nvPr/>
        </p:nvSpPr>
        <p:spPr>
          <a:xfrm>
            <a:off x="2856791" y="1526461"/>
            <a:ext cx="686085" cy="738664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9B9A6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  <a:endParaRPr kumimoji="0" lang="en-US" sz="4800" b="1" i="0" u="none" strike="noStrike" kern="1200" cap="none" spc="0" normalizeH="0" baseline="0" noProof="0" dirty="0" smtClean="0">
              <a:ln>
                <a:noFill/>
              </a:ln>
              <a:solidFill>
                <a:srgbClr val="29B9A6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Text Placeholder 3"/>
          <p:cNvSpPr txBox="1"/>
          <p:nvPr/>
        </p:nvSpPr>
        <p:spPr>
          <a:xfrm>
            <a:off x="5776527" y="1526461"/>
            <a:ext cx="686085" cy="738664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472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  <a:endParaRPr kumimoji="0" lang="en-US" sz="4800" b="1" i="0" u="none" strike="noStrike" kern="1200" cap="none" spc="0" normalizeH="0" baseline="0" noProof="0" dirty="0" smtClean="0">
              <a:ln>
                <a:noFill/>
              </a:ln>
              <a:solidFill>
                <a:srgbClr val="F47264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" name="Text Placeholder 3"/>
          <p:cNvSpPr txBox="1"/>
          <p:nvPr/>
        </p:nvSpPr>
        <p:spPr>
          <a:xfrm>
            <a:off x="645567" y="4059023"/>
            <a:ext cx="678180" cy="738505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8D35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  <a:endParaRPr kumimoji="0" lang="en-US" sz="4800" b="1" i="0" u="none" strike="noStrike" kern="1200" cap="none" spc="0" normalizeH="0" baseline="0" noProof="0" dirty="0" smtClean="0">
              <a:ln>
                <a:noFill/>
              </a:ln>
              <a:solidFill>
                <a:srgbClr val="F8D35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1" name="Straight Connector 25"/>
          <p:cNvCxnSpPr/>
          <p:nvPr/>
        </p:nvCxnSpPr>
        <p:spPr>
          <a:xfrm>
            <a:off x="3667075" y="1872338"/>
            <a:ext cx="1958535" cy="0"/>
          </a:xfrm>
          <a:prstGeom prst="line">
            <a:avLst/>
          </a:prstGeom>
          <a:ln w="38100" cap="rnd">
            <a:solidFill>
              <a:srgbClr val="29B9A6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39"/>
          <p:cNvCxnSpPr/>
          <p:nvPr/>
        </p:nvCxnSpPr>
        <p:spPr>
          <a:xfrm>
            <a:off x="6720205" y="1872615"/>
            <a:ext cx="4802505" cy="0"/>
          </a:xfrm>
          <a:prstGeom prst="line">
            <a:avLst/>
          </a:prstGeom>
          <a:ln w="38100" cap="rnd">
            <a:solidFill>
              <a:srgbClr val="F47264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Elbow Connector 44"/>
          <p:cNvCxnSpPr/>
          <p:nvPr/>
        </p:nvCxnSpPr>
        <p:spPr>
          <a:xfrm rot="10800000" flipV="1">
            <a:off x="1555115" y="1871345"/>
            <a:ext cx="9966325" cy="2546350"/>
          </a:xfrm>
          <a:prstGeom prst="bentConnector3">
            <a:avLst>
              <a:gd name="adj1" fmla="val -76"/>
            </a:avLst>
          </a:prstGeom>
          <a:ln w="38100">
            <a:solidFill>
              <a:srgbClr val="F4726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文本框 80"/>
          <p:cNvSpPr txBox="1"/>
          <p:nvPr/>
        </p:nvSpPr>
        <p:spPr>
          <a:xfrm>
            <a:off x="3542665" y="1397000"/>
            <a:ext cx="23437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手机安装钉钉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2856935" y="2167106"/>
            <a:ext cx="2248671" cy="730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）扫码下载安装钉钉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）注册登录钉钉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6834505" y="1397000"/>
            <a:ext cx="35198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填写区县管理员模板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5776595" y="2167255"/>
            <a:ext cx="5676900" cy="1691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）打开模板：钉钉管理后台-区县管理员模板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.xls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）收集学校信息：学校名称、学校管理员姓名、手机号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）学校名称修改：青骄第二课堂-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省禁毒办-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市禁毒办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-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区禁毒办-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学校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）在模板中填写：姓名、手机、部门三个字段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1698625" y="3983355"/>
            <a:ext cx="27952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区县学校架构创建</a:t>
            </a:r>
            <a:endParaRPr lang="zh-CN" altLang="en-US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1698625" y="4473575"/>
            <a:ext cx="7786370" cy="1370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）电脑登陆钉钉管理后台：https://oa.dingtalk.com，打开</a:t>
            </a:r>
            <a:r>
              <a:rPr lang="zh-CN" altLang="en-US" sz="1600" b="1" dirty="0">
                <a:solidFill>
                  <a:srgbClr val="F8D35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手机钉钉扫码后登陆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）进入通讯菜单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）导入区县管理员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）区县学校架构创建完成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70320" y="5934075"/>
            <a:ext cx="55029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3200" b="1" dirty="0">
                <a:solidFill>
                  <a:srgbClr val="F8D3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必须按照步骤流程进行操作</a:t>
            </a:r>
            <a:endParaRPr lang="zh-CN" altLang="zh-CN" sz="3200" b="1" dirty="0">
              <a:solidFill>
                <a:srgbClr val="F8D3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闪电形 7"/>
          <p:cNvSpPr/>
          <p:nvPr/>
        </p:nvSpPr>
        <p:spPr>
          <a:xfrm>
            <a:off x="5982970" y="5994400"/>
            <a:ext cx="452755" cy="462280"/>
          </a:xfrm>
          <a:prstGeom prst="lightningBolt">
            <a:avLst/>
          </a:prstGeom>
          <a:solidFill>
            <a:srgbClr val="F8D3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835525" y="4948555"/>
            <a:ext cx="6687185" cy="829945"/>
          </a:xfrm>
          <a:prstGeom prst="rect">
            <a:avLst/>
          </a:prstGeom>
          <a:solidFill>
            <a:srgbClr val="F8D35E"/>
          </a:solidFill>
        </p:spPr>
        <p:txBody>
          <a:bodyPr wrap="square" rtlCol="0">
            <a:spAutoFit/>
          </a:bodyPr>
          <a:p>
            <a:r>
              <a:rPr lang="zh-CN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区县管理员导入学校管理员名单</a:t>
            </a:r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个小时后，自动生成为管理员。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2" grpId="0"/>
      <p:bldP spid="69" grpId="0"/>
      <p:bldP spid="81" grpId="0"/>
      <p:bldP spid="82" grpId="0"/>
      <p:bldP spid="83" grpId="0"/>
      <p:bldP spid="87" grpId="0"/>
      <p:bldP spid="92" grpId="0"/>
      <p:bldP spid="9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组合 70"/>
          <p:cNvGrpSpPr/>
          <p:nvPr/>
        </p:nvGrpSpPr>
        <p:grpSpPr>
          <a:xfrm>
            <a:off x="-12700" y="357883"/>
            <a:ext cx="7058025" cy="738531"/>
            <a:chOff x="-12700" y="368678"/>
            <a:chExt cx="7058025" cy="738531"/>
          </a:xfrm>
        </p:grpSpPr>
        <p:sp>
          <p:nvSpPr>
            <p:cNvPr id="72" name="文本框 71"/>
            <p:cNvSpPr txBox="1"/>
            <p:nvPr/>
          </p:nvSpPr>
          <p:spPr>
            <a:xfrm>
              <a:off x="527050" y="368678"/>
              <a:ext cx="6518275" cy="738505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 sz="5400" b="1" baseline="0">
                  <a:solidFill>
                    <a:srgbClr val="F8D35E"/>
                  </a:solidFill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3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登录钉钉后台，页面出现如下提示</a:t>
              </a:r>
              <a:endPara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-12700" y="587118"/>
              <a:ext cx="393700" cy="520091"/>
            </a:xfrm>
            <a:prstGeom prst="rect">
              <a:avLst/>
            </a:prstGeom>
            <a:solidFill>
              <a:srgbClr val="F8D3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4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67385" y="1433195"/>
            <a:ext cx="3470275" cy="399161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图片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291965" y="1424305"/>
            <a:ext cx="5334000" cy="4000500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文本框 97"/>
          <p:cNvSpPr txBox="1"/>
          <p:nvPr/>
        </p:nvSpPr>
        <p:spPr>
          <a:xfrm>
            <a:off x="667385" y="5780405"/>
            <a:ext cx="102977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说明还没有被添加为区县管理员，没有钉钉后台管理权限，可以联系所在市级管理员添加。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16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" name="Rectangle 1"/>
          <p:cNvSpPr/>
          <p:nvPr/>
        </p:nvSpPr>
        <p:spPr>
          <a:xfrm>
            <a:off x="-8890" y="4387215"/>
            <a:ext cx="12200890" cy="2470785"/>
          </a:xfrm>
          <a:prstGeom prst="rect">
            <a:avLst/>
          </a:prstGeom>
          <a:solidFill>
            <a:srgbClr val="F8D3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grpSp>
        <p:nvGrpSpPr>
          <p:cNvPr id="38" name="组合 37"/>
          <p:cNvGrpSpPr/>
          <p:nvPr/>
        </p:nvGrpSpPr>
        <p:grpSpPr>
          <a:xfrm>
            <a:off x="-12700" y="587118"/>
            <a:ext cx="4847208" cy="520091"/>
            <a:chOff x="-12700" y="587118"/>
            <a:chExt cx="4847208" cy="520091"/>
          </a:xfrm>
        </p:grpSpPr>
        <p:sp>
          <p:nvSpPr>
            <p:cNvPr id="39" name="文本框 38"/>
            <p:cNvSpPr txBox="1"/>
            <p:nvPr/>
          </p:nvSpPr>
          <p:spPr>
            <a:xfrm>
              <a:off x="495553" y="601100"/>
              <a:ext cx="4338955" cy="492125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 sz="5400" b="1" baseline="0">
                  <a:solidFill>
                    <a:srgbClr val="F8D35E"/>
                  </a:solidFill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r>
                <a:rPr lang="zh-CN" altLang="en-US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区县管理员 </a:t>
              </a:r>
              <a:r>
                <a:rPr lang="en-US" altLang="zh-CN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— </a:t>
              </a:r>
              <a:r>
                <a:rPr lang="zh-CN" altLang="en-US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操作流程</a:t>
              </a:r>
              <a:endPara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-12700" y="587118"/>
              <a:ext cx="393700" cy="520091"/>
            </a:xfrm>
            <a:prstGeom prst="rect">
              <a:avLst/>
            </a:prstGeom>
            <a:solidFill>
              <a:srgbClr val="F8D3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Text Placeholder 3"/>
          <p:cNvSpPr txBox="1"/>
          <p:nvPr/>
        </p:nvSpPr>
        <p:spPr>
          <a:xfrm>
            <a:off x="495072" y="1219938"/>
            <a:ext cx="678180" cy="738505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8D35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  <a:endParaRPr kumimoji="0" lang="en-US" sz="4800" b="1" i="0" u="none" strike="noStrike" kern="1200" cap="none" spc="0" normalizeH="0" baseline="0" noProof="0" dirty="0" smtClean="0">
              <a:ln>
                <a:noFill/>
              </a:ln>
              <a:solidFill>
                <a:srgbClr val="F8D35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1320165" y="1328420"/>
            <a:ext cx="39878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 smtClean="0">
                <a:solidFill>
                  <a:srgbClr val="F8D3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区县学校架构创建</a:t>
            </a:r>
            <a:endParaRPr lang="zh-CN" altLang="en-US" sz="2800" b="1" dirty="0" smtClean="0">
              <a:solidFill>
                <a:srgbClr val="F8D3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381000" y="1958340"/>
            <a:ext cx="1089787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3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）电脑登陆钉钉管理后台：https://oa.dingtalk.com，打开</a:t>
            </a:r>
            <a:r>
              <a:rPr lang="zh-CN" altLang="en-US" sz="2000" b="1" dirty="0">
                <a:solidFill>
                  <a:srgbClr val="F8D35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手机钉钉扫码后登陆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3845" y="2593340"/>
            <a:ext cx="5497830" cy="309435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19895" y="2585720"/>
            <a:ext cx="2609215" cy="31019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81265" y="2599690"/>
            <a:ext cx="1677670" cy="3081655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557530" y="5784850"/>
            <a:ext cx="1106805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区县管理员手机安装钉钉后，打开手机钉钉，通过右上角的</a:t>
            </a:r>
            <a:r>
              <a:rPr lang="en-US" altLang="zh-CN" sz="2000" b="1" dirty="0">
                <a:solidFill>
                  <a:srgbClr val="F4726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“+”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找到</a:t>
            </a:r>
            <a:r>
              <a:rPr lang="en-US" altLang="zh-CN" sz="2000" b="1" dirty="0">
                <a:solidFill>
                  <a:srgbClr val="F4726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000" b="1" dirty="0">
                <a:solidFill>
                  <a:srgbClr val="F4726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扫一扫</a:t>
            </a:r>
            <a:r>
              <a:rPr lang="en-US" altLang="zh-CN" sz="2000" b="1" dirty="0">
                <a:solidFill>
                  <a:srgbClr val="F4726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，电脑上的二维码扫码登陆青骄管理后台，并输入管理员密码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（管理员密码在第一次登陆时自己设置）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登陆即可。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43270" y="2585720"/>
            <a:ext cx="1677035" cy="30949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8247</Words>
  <Application>WPS 演示</Application>
  <PresentationFormat>自定义</PresentationFormat>
  <Paragraphs>1466</Paragraphs>
  <Slides>50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63" baseType="lpstr">
      <vt:lpstr>Arial</vt:lpstr>
      <vt:lpstr>宋体</vt:lpstr>
      <vt:lpstr>Wingdings</vt:lpstr>
      <vt:lpstr>微软雅黑</vt:lpstr>
      <vt:lpstr>FontAwesome</vt:lpstr>
      <vt:lpstr>Meiryo UI</vt:lpstr>
      <vt:lpstr>Calibri</vt:lpstr>
      <vt:lpstr>Arial Unicode MS</vt:lpstr>
      <vt:lpstr>Calibri Light</vt:lpstr>
      <vt:lpstr>黑体</vt:lpstr>
      <vt:lpstr>Segoe Print</vt:lpstr>
      <vt:lpstr>Yu Gothic UI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bilin</dc:creator>
  <cp:lastModifiedBy>137009126</cp:lastModifiedBy>
  <cp:revision>424</cp:revision>
  <dcterms:created xsi:type="dcterms:W3CDTF">2015-03-19T06:14:00Z</dcterms:created>
  <dcterms:modified xsi:type="dcterms:W3CDTF">2018-11-26T04:45:51Z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2052-10.1.0.7668</vt:lpwstr>
  </property>
</Properties>
</file>